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4007" r:id="rId2"/>
    <p:sldMasterId id="2147484022" r:id="rId3"/>
    <p:sldMasterId id="2147484037" r:id="rId4"/>
    <p:sldMasterId id="2147484052" r:id="rId5"/>
    <p:sldMasterId id="2147484067" r:id="rId6"/>
    <p:sldMasterId id="2147484082" r:id="rId7"/>
    <p:sldMasterId id="2147484097" r:id="rId8"/>
    <p:sldMasterId id="2147484112" r:id="rId9"/>
    <p:sldMasterId id="2147484127" r:id="rId10"/>
    <p:sldMasterId id="2147484142" r:id="rId11"/>
    <p:sldMasterId id="2147484157" r:id="rId12"/>
    <p:sldMasterId id="2147484172" r:id="rId13"/>
    <p:sldMasterId id="2147484187" r:id="rId14"/>
  </p:sldMasterIdLst>
  <p:notesMasterIdLst>
    <p:notesMasterId r:id="rId82"/>
  </p:notesMasterIdLst>
  <p:sldIdLst>
    <p:sldId id="557" r:id="rId15"/>
    <p:sldId id="558" r:id="rId16"/>
    <p:sldId id="559" r:id="rId17"/>
    <p:sldId id="564" r:id="rId18"/>
    <p:sldId id="630" r:id="rId19"/>
    <p:sldId id="565" r:id="rId20"/>
    <p:sldId id="566" r:id="rId21"/>
    <p:sldId id="567" r:id="rId22"/>
    <p:sldId id="561" r:id="rId23"/>
    <p:sldId id="562" r:id="rId24"/>
    <p:sldId id="563" r:id="rId25"/>
    <p:sldId id="577" r:id="rId26"/>
    <p:sldId id="578" r:id="rId27"/>
    <p:sldId id="579" r:id="rId28"/>
    <p:sldId id="580" r:id="rId29"/>
    <p:sldId id="581" r:id="rId30"/>
    <p:sldId id="582" r:id="rId31"/>
    <p:sldId id="584" r:id="rId32"/>
    <p:sldId id="583" r:id="rId33"/>
    <p:sldId id="585" r:id="rId34"/>
    <p:sldId id="586" r:id="rId35"/>
    <p:sldId id="587" r:id="rId36"/>
    <p:sldId id="588" r:id="rId37"/>
    <p:sldId id="589" r:id="rId38"/>
    <p:sldId id="568" r:id="rId39"/>
    <p:sldId id="650" r:id="rId40"/>
    <p:sldId id="569" r:id="rId41"/>
    <p:sldId id="570" r:id="rId42"/>
    <p:sldId id="571" r:id="rId43"/>
    <p:sldId id="572" r:id="rId44"/>
    <p:sldId id="573" r:id="rId45"/>
    <p:sldId id="574" r:id="rId46"/>
    <p:sldId id="575" r:id="rId47"/>
    <p:sldId id="576" r:id="rId48"/>
    <p:sldId id="659" r:id="rId49"/>
    <p:sldId id="636" r:id="rId50"/>
    <p:sldId id="591" r:id="rId51"/>
    <p:sldId id="592" r:id="rId52"/>
    <p:sldId id="663" r:id="rId53"/>
    <p:sldId id="560" r:id="rId54"/>
    <p:sldId id="647" r:id="rId55"/>
    <p:sldId id="648" r:id="rId56"/>
    <p:sldId id="596" r:id="rId57"/>
    <p:sldId id="651" r:id="rId58"/>
    <p:sldId id="598" r:id="rId59"/>
    <p:sldId id="599" r:id="rId60"/>
    <p:sldId id="652" r:id="rId61"/>
    <p:sldId id="634" r:id="rId62"/>
    <p:sldId id="602" r:id="rId63"/>
    <p:sldId id="631" r:id="rId64"/>
    <p:sldId id="608" r:id="rId65"/>
    <p:sldId id="606" r:id="rId66"/>
    <p:sldId id="607" r:id="rId67"/>
    <p:sldId id="637" r:id="rId68"/>
    <p:sldId id="638" r:id="rId69"/>
    <p:sldId id="639" r:id="rId70"/>
    <p:sldId id="641" r:id="rId71"/>
    <p:sldId id="656" r:id="rId72"/>
    <p:sldId id="660" r:id="rId73"/>
    <p:sldId id="662" r:id="rId74"/>
    <p:sldId id="640" r:id="rId75"/>
    <p:sldId id="644" r:id="rId76"/>
    <p:sldId id="646" r:id="rId77"/>
    <p:sldId id="645" r:id="rId78"/>
    <p:sldId id="620" r:id="rId79"/>
    <p:sldId id="621" r:id="rId80"/>
    <p:sldId id="658" r:id="rId81"/>
  </p:sldIdLst>
  <p:sldSz cx="12192000" cy="6858000"/>
  <p:notesSz cx="7099300" cy="9385300"/>
  <p:custDataLst>
    <p:tags r:id="rId83"/>
  </p:custDataLst>
  <p:defaultTex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2" pos="4848" userDrawn="1">
          <p15:clr>
            <a:srgbClr val="A4A3A4"/>
          </p15:clr>
        </p15:guide>
        <p15:guide id="4" pos="3839">
          <p15:clr>
            <a:srgbClr val="A4A3A4"/>
          </p15:clr>
        </p15:guide>
        <p15:guide id="5" orient="horz" pos="2640" userDrawn="1">
          <p15:clr>
            <a:srgbClr val="A4A3A4"/>
          </p15:clr>
        </p15:guide>
        <p15:guide id="6" orient="horz" pos="384" userDrawn="1">
          <p15:clr>
            <a:srgbClr val="A4A3A4"/>
          </p15:clr>
        </p15:guide>
        <p15:guide id="8" orient="horz" pos="4128" userDrawn="1">
          <p15:clr>
            <a:srgbClr val="A4A3A4"/>
          </p15:clr>
        </p15:guide>
        <p15:guide id="9" orient="horz" pos="2208" userDrawn="1">
          <p15:clr>
            <a:srgbClr val="A4A3A4"/>
          </p15:clr>
        </p15:guide>
        <p15:guide id="10" orient="horz" pos="3240" userDrawn="1">
          <p15:clr>
            <a:srgbClr val="A4A3A4"/>
          </p15:clr>
        </p15:guide>
        <p15:guide id="11" orient="horz" pos="3048" userDrawn="1">
          <p15:clr>
            <a:srgbClr val="A4A3A4"/>
          </p15:clr>
        </p15:guide>
        <p15:guide id="12" orient="horz" pos="1536" userDrawn="1">
          <p15:clr>
            <a:srgbClr val="A4A3A4"/>
          </p15:clr>
        </p15:guide>
        <p15:guide id="13" pos="3570">
          <p15:clr>
            <a:srgbClr val="A4A3A4"/>
          </p15:clr>
        </p15:guide>
        <p15:guide id="14" pos="7248">
          <p15:clr>
            <a:srgbClr val="A4A3A4"/>
          </p15:clr>
        </p15:guide>
        <p15:guide id="15" pos="432" userDrawn="1">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BCFD"/>
    <a:srgbClr val="0FB7FF"/>
    <a:srgbClr val="93BF3E"/>
    <a:srgbClr val="DC4E00"/>
    <a:srgbClr val="3C84B9"/>
    <a:srgbClr val="6C6E70"/>
    <a:srgbClr val="636462"/>
    <a:srgbClr val="132A48"/>
    <a:srgbClr val="207DAC"/>
    <a:srgbClr val="305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9" autoAdjust="0"/>
    <p:restoredTop sz="86464" autoAdjust="0"/>
  </p:normalViewPr>
  <p:slideViewPr>
    <p:cSldViewPr snapToGrid="0">
      <p:cViewPr>
        <p:scale>
          <a:sx n="95" d="100"/>
          <a:sy n="95" d="100"/>
        </p:scale>
        <p:origin x="1432" y="368"/>
      </p:cViewPr>
      <p:guideLst>
        <p:guide pos="4848"/>
        <p:guide pos="3839"/>
        <p:guide orient="horz" pos="2640"/>
        <p:guide orient="horz" pos="384"/>
        <p:guide orient="horz" pos="4128"/>
        <p:guide orient="horz" pos="2208"/>
        <p:guide orient="horz" pos="3240"/>
        <p:guide orient="horz" pos="3048"/>
        <p:guide orient="horz" pos="1536"/>
        <p:guide pos="3570"/>
        <p:guide pos="7248"/>
        <p:guide pos="432"/>
      </p:guideLst>
    </p:cSldViewPr>
  </p:slideViewPr>
  <p:outlineViewPr>
    <p:cViewPr>
      <p:scale>
        <a:sx n="90" d="100"/>
        <a:sy n="90" d="100"/>
      </p:scale>
      <p:origin x="0" y="-2834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Lst>
  </p:outlineViewPr>
  <p:notesTextViewPr>
    <p:cViewPr>
      <p:scale>
        <a:sx n="3" d="2"/>
        <a:sy n="3" d="2"/>
      </p:scale>
      <p:origin x="0" y="0"/>
    </p:cViewPr>
  </p:notesTextViewPr>
  <p:sorterViewPr>
    <p:cViewPr>
      <p:scale>
        <a:sx n="117" d="100"/>
        <a:sy n="117" d="100"/>
      </p:scale>
      <p:origin x="0" y="0"/>
    </p:cViewPr>
  </p:sorterViewPr>
  <p:notesViewPr>
    <p:cSldViewPr snapToGrid="0" snapToObjects="1" showGuides="1">
      <p:cViewPr varScale="1">
        <p:scale>
          <a:sx n="84" d="100"/>
          <a:sy n="84" d="100"/>
        </p:scale>
        <p:origin x="-4352" y="-128"/>
      </p:cViewPr>
      <p:guideLst>
        <p:guide orient="horz" pos="2956"/>
        <p:guide pos="2236"/>
      </p:guideLst>
    </p:cSldViewPr>
  </p:notesViewPr>
  <p:gridSpacing cx="114300" cy="1143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notesMaster" Target="notesMasters/notesMaster1.xml"/><Relationship Id="rId83" Type="http://schemas.openxmlformats.org/officeDocument/2006/relationships/tags" Target="tags/tag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_rels/viewProps.xml.rels><?xml version="1.0" encoding="UTF-8" standalone="yes"?>
<Relationships xmlns="http://schemas.openxmlformats.org/package/2006/relationships"><Relationship Id="rId9" Type="http://schemas.openxmlformats.org/officeDocument/2006/relationships/slide" Target="slides/slide35.xml"/><Relationship Id="rId20" Type="http://schemas.openxmlformats.org/officeDocument/2006/relationships/slide" Target="slides/slide58.xml"/><Relationship Id="rId21" Type="http://schemas.openxmlformats.org/officeDocument/2006/relationships/slide" Target="slides/slide59.xml"/><Relationship Id="rId22" Type="http://schemas.openxmlformats.org/officeDocument/2006/relationships/slide" Target="slides/slide60.xml"/><Relationship Id="rId23" Type="http://schemas.openxmlformats.org/officeDocument/2006/relationships/slide" Target="slides/slide62.xml"/><Relationship Id="rId24" Type="http://schemas.openxmlformats.org/officeDocument/2006/relationships/slide" Target="slides/slide63.xml"/><Relationship Id="rId25" Type="http://schemas.openxmlformats.org/officeDocument/2006/relationships/slide" Target="slides/slide64.xml"/><Relationship Id="rId26" Type="http://schemas.openxmlformats.org/officeDocument/2006/relationships/slide" Target="slides/slide65.xml"/><Relationship Id="rId27" Type="http://schemas.openxmlformats.org/officeDocument/2006/relationships/slide" Target="slides/slide66.xml"/><Relationship Id="rId10" Type="http://schemas.openxmlformats.org/officeDocument/2006/relationships/slide" Target="slides/slide36.xml"/><Relationship Id="rId11" Type="http://schemas.openxmlformats.org/officeDocument/2006/relationships/slide" Target="slides/slide40.xml"/><Relationship Id="rId12" Type="http://schemas.openxmlformats.org/officeDocument/2006/relationships/slide" Target="slides/slide44.xml"/><Relationship Id="rId13" Type="http://schemas.openxmlformats.org/officeDocument/2006/relationships/slide" Target="slides/slide46.xml"/><Relationship Id="rId14" Type="http://schemas.openxmlformats.org/officeDocument/2006/relationships/slide" Target="slides/slide50.xml"/><Relationship Id="rId15" Type="http://schemas.openxmlformats.org/officeDocument/2006/relationships/slide" Target="slides/slide51.xml"/><Relationship Id="rId16" Type="http://schemas.openxmlformats.org/officeDocument/2006/relationships/slide" Target="slides/slide52.xml"/><Relationship Id="rId17" Type="http://schemas.openxmlformats.org/officeDocument/2006/relationships/slide" Target="slides/slide53.xml"/><Relationship Id="rId18" Type="http://schemas.openxmlformats.org/officeDocument/2006/relationships/slide" Target="slides/slide54.xml"/><Relationship Id="rId19" Type="http://schemas.openxmlformats.org/officeDocument/2006/relationships/slide" Target="slides/slide56.xml"/><Relationship Id="rId1" Type="http://schemas.openxmlformats.org/officeDocument/2006/relationships/slide" Target="slides/slide1.xml"/><Relationship Id="rId2" Type="http://schemas.openxmlformats.org/officeDocument/2006/relationships/slide" Target="slides/slide7.xml"/><Relationship Id="rId3" Type="http://schemas.openxmlformats.org/officeDocument/2006/relationships/slide" Target="slides/slide9.xml"/><Relationship Id="rId4" Type="http://schemas.openxmlformats.org/officeDocument/2006/relationships/slide" Target="slides/slide11.xml"/><Relationship Id="rId5" Type="http://schemas.openxmlformats.org/officeDocument/2006/relationships/slide" Target="slides/slide23.xml"/><Relationship Id="rId6" Type="http://schemas.openxmlformats.org/officeDocument/2006/relationships/slide" Target="slides/slide27.xml"/><Relationship Id="rId7" Type="http://schemas.openxmlformats.org/officeDocument/2006/relationships/slide" Target="slides/slide28.xml"/><Relationship Id="rId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b="0" i="0">
                <a:latin typeface="Helvetica Regular" charset="0"/>
              </a:defRPr>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b="0" i="0">
                <a:latin typeface="Helvetica Regular" charset="0"/>
              </a:defRPr>
            </a:lvl1pPr>
          </a:lstStyle>
          <a:p>
            <a:fld id="{5BB375B3-DE10-4A4A-87FA-75EC014031E3}" type="datetimeFigureOut">
              <a:rPr lang="en-US" smtClean="0"/>
              <a:pPr/>
              <a:t>8/16/16</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b="0" i="0">
                <a:latin typeface="Helvetica Regular" charset="0"/>
              </a:defRPr>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b="0" i="0">
                <a:latin typeface="Helvetica Regular" charset="0"/>
              </a:defRPr>
            </a:lvl1pPr>
          </a:lstStyle>
          <a:p>
            <a:fld id="{24D2823B-C938-48DC-9C2F-B06DE5D4BECE}" type="slidenum">
              <a:rPr lang="en-US" smtClean="0"/>
              <a:pPr/>
              <a:t>‹#›</a:t>
            </a:fld>
            <a:endParaRPr lang="en-US" dirty="0"/>
          </a:p>
        </p:txBody>
      </p:sp>
    </p:spTree>
    <p:extLst>
      <p:ext uri="{BB962C8B-B14F-4D97-AF65-F5344CB8AC3E}">
        <p14:creationId xmlns:p14="http://schemas.microsoft.com/office/powerpoint/2010/main" val="140373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Regular" charset="0"/>
        <a:ea typeface="+mn-ea"/>
        <a:cs typeface="+mn-cs"/>
      </a:defRPr>
    </a:lvl1pPr>
    <a:lvl2pPr marL="457200" algn="l" defTabSz="914400" rtl="0" eaLnBrk="1" latinLnBrk="0" hangingPunct="1">
      <a:defRPr sz="1200" b="0" i="0" kern="1200">
        <a:solidFill>
          <a:schemeClr val="tx1"/>
        </a:solidFill>
        <a:latin typeface="Helvetica Regular" charset="0"/>
        <a:ea typeface="+mn-ea"/>
        <a:cs typeface="+mn-cs"/>
      </a:defRPr>
    </a:lvl2pPr>
    <a:lvl3pPr marL="914400" algn="l" defTabSz="914400" rtl="0" eaLnBrk="1" latinLnBrk="0" hangingPunct="1">
      <a:defRPr sz="1200" b="0" i="0" kern="1200">
        <a:solidFill>
          <a:schemeClr val="tx1"/>
        </a:solidFill>
        <a:latin typeface="Helvetica Regular" charset="0"/>
        <a:ea typeface="+mn-ea"/>
        <a:cs typeface="+mn-cs"/>
      </a:defRPr>
    </a:lvl3pPr>
    <a:lvl4pPr marL="1371600" algn="l" defTabSz="914400" rtl="0" eaLnBrk="1" latinLnBrk="0" hangingPunct="1">
      <a:defRPr sz="1200" b="0" i="0" kern="1200">
        <a:solidFill>
          <a:schemeClr val="tx1"/>
        </a:solidFill>
        <a:latin typeface="Helvetica Regular" charset="0"/>
        <a:ea typeface="+mn-ea"/>
        <a:cs typeface="+mn-cs"/>
      </a:defRPr>
    </a:lvl4pPr>
    <a:lvl5pPr marL="1828800" algn="l" defTabSz="914400" rtl="0" eaLnBrk="1" latinLnBrk="0" hangingPunct="1">
      <a:defRPr sz="1200" b="0" i="0" kern="1200">
        <a:solidFill>
          <a:schemeClr val="tx1"/>
        </a:solidFill>
        <a:latin typeface="Helvetic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t>2</a:t>
            </a:fld>
            <a:endParaRPr lang="en-US" dirty="0"/>
          </a:p>
        </p:txBody>
      </p:sp>
    </p:spTree>
    <p:extLst>
      <p:ext uri="{BB962C8B-B14F-4D97-AF65-F5344CB8AC3E}">
        <p14:creationId xmlns:p14="http://schemas.microsoft.com/office/powerpoint/2010/main" val="4950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t>9</a:t>
            </a:fld>
            <a:endParaRPr lang="en-US" dirty="0"/>
          </a:p>
        </p:txBody>
      </p:sp>
    </p:spTree>
    <p:extLst>
      <p:ext uri="{BB962C8B-B14F-4D97-AF65-F5344CB8AC3E}">
        <p14:creationId xmlns:p14="http://schemas.microsoft.com/office/powerpoint/2010/main" val="250270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We have a CashBack program that pays you and your customers cash back on everything you buy through our site.  </a:t>
            </a:r>
          </a:p>
          <a:p>
            <a:pPr marL="171450" indent="-171450">
              <a:buFont typeface="Arial"/>
              <a:buChar char="•"/>
            </a:pPr>
            <a:r>
              <a:rPr lang="en-US" baseline="0" dirty="0" smtClean="0"/>
              <a:t>This Cashback is credited to you in addition the BV and IBV you earn on your purchases</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50307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29234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E9135-758E-8647-9971-51298252EA39}"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414663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pPr/>
              <a:t>54</a:t>
            </a:fld>
            <a:endParaRPr lang="en-US" dirty="0"/>
          </a:p>
        </p:txBody>
      </p:sp>
    </p:spTree>
    <p:extLst>
      <p:ext uri="{BB962C8B-B14F-4D97-AF65-F5344CB8AC3E}">
        <p14:creationId xmlns:p14="http://schemas.microsoft.com/office/powerpoint/2010/main" val="174951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29" y="213090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18" y="3886200"/>
            <a:ext cx="8534401" cy="1752600"/>
          </a:xfrm>
        </p:spPr>
        <p:txBody>
          <a:bodyPr/>
          <a:lstStyle>
            <a:lvl1pPr marL="0" indent="0" algn="ctr">
              <a:buNone/>
              <a:defRPr>
                <a:solidFill>
                  <a:schemeClr val="tx1">
                    <a:tint val="75000"/>
                  </a:schemeClr>
                </a:solidFill>
              </a:defRPr>
            </a:lvl1pPr>
            <a:lvl2pPr marL="609379" indent="0" algn="ctr">
              <a:buNone/>
              <a:defRPr>
                <a:solidFill>
                  <a:schemeClr val="tx1">
                    <a:tint val="75000"/>
                  </a:schemeClr>
                </a:solidFill>
              </a:defRPr>
            </a:lvl2pPr>
            <a:lvl3pPr marL="1218780" indent="0" algn="ctr">
              <a:buNone/>
              <a:defRPr>
                <a:solidFill>
                  <a:schemeClr val="tx1">
                    <a:tint val="75000"/>
                  </a:schemeClr>
                </a:solidFill>
              </a:defRPr>
            </a:lvl3pPr>
            <a:lvl4pPr marL="1828165" indent="0" algn="ctr">
              <a:buNone/>
              <a:defRPr>
                <a:solidFill>
                  <a:schemeClr val="tx1">
                    <a:tint val="75000"/>
                  </a:schemeClr>
                </a:solidFill>
              </a:defRPr>
            </a:lvl4pPr>
            <a:lvl5pPr marL="2437558" indent="0" algn="ctr">
              <a:buNone/>
              <a:defRPr>
                <a:solidFill>
                  <a:schemeClr val="tx1">
                    <a:tint val="75000"/>
                  </a:schemeClr>
                </a:solidFill>
              </a:defRPr>
            </a:lvl5pPr>
            <a:lvl6pPr marL="3046936" indent="0" algn="ctr">
              <a:buNone/>
              <a:defRPr>
                <a:solidFill>
                  <a:schemeClr val="tx1">
                    <a:tint val="75000"/>
                  </a:schemeClr>
                </a:solidFill>
              </a:defRPr>
            </a:lvl6pPr>
            <a:lvl7pPr marL="3656315"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57D7AE0-B1A8-4458-A815-7956D673D81E}" type="datetime1">
              <a:rPr lang="en-US" altLang="en-US"/>
              <a:pPr/>
              <a:t>8/16/16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1B098096-7F7B-4FED-ABD6-FBDAE82ABDD6}" type="slidenum">
              <a:rPr lang="en-US" altLang="en-US"/>
              <a:pPr/>
              <a:t>‹#›</a:t>
            </a:fld>
            <a:endParaRPr lang="en-US" altLang="en-US" dirty="0"/>
          </a:p>
        </p:txBody>
      </p:sp>
    </p:spTree>
    <p:extLst>
      <p:ext uri="{BB962C8B-B14F-4D97-AF65-F5344CB8AC3E}">
        <p14:creationId xmlns:p14="http://schemas.microsoft.com/office/powerpoint/2010/main" val="2766862114"/>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44B10F-AA69-403C-84D1-0D42CC075620}" type="datetime1">
              <a:rPr lang="en-US" altLang="en-US"/>
              <a:pPr/>
              <a:t>8/16/16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E77DCD2-1E1A-4184-B688-FBC8EBD1CCC0}" type="slidenum">
              <a:rPr lang="en-US" altLang="en-US"/>
              <a:pPr/>
              <a:t>‹#›</a:t>
            </a:fld>
            <a:endParaRPr lang="en-US" altLang="en-US" dirty="0"/>
          </a:p>
        </p:txBody>
      </p:sp>
    </p:spTree>
    <p:extLst>
      <p:ext uri="{BB962C8B-B14F-4D97-AF65-F5344CB8AC3E}">
        <p14:creationId xmlns:p14="http://schemas.microsoft.com/office/powerpoint/2010/main" val="2050208746"/>
      </p:ext>
    </p:extLst>
  </p:cSld>
  <p:clrMapOvr>
    <a:masterClrMapping/>
  </p:clrMapOvr>
  <p:transition spd="slow">
    <p:pull/>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04333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66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652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008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490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6219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8122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293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2501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891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C260DBC-5E0D-46B7-9021-691AE31DECA8}" type="datetime1">
              <a:rPr lang="en-US" altLang="en-US"/>
              <a:pPr/>
              <a:t>8/16/16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CA3ACB1-02A4-4466-A097-821E51CEE025}" type="slidenum">
              <a:rPr lang="en-US" altLang="en-US"/>
              <a:pPr/>
              <a:t>‹#›</a:t>
            </a:fld>
            <a:endParaRPr lang="en-US" altLang="en-US" dirty="0"/>
          </a:p>
        </p:txBody>
      </p:sp>
    </p:spTree>
    <p:extLst>
      <p:ext uri="{BB962C8B-B14F-4D97-AF65-F5344CB8AC3E}">
        <p14:creationId xmlns:p14="http://schemas.microsoft.com/office/powerpoint/2010/main" val="490716058"/>
      </p:ext>
    </p:extLst>
  </p:cSld>
  <p:clrMapOvr>
    <a:masterClrMapping/>
  </p:clrMapOvr>
  <p:transition spd="slow">
    <p:pull/>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57419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6565999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723432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1889061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02432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13731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43340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049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9533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58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36912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78279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662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66729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4713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08941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3928662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84069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59727093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4175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42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971517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23490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0289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45893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1461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27937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30844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5514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07599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0562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73551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7148370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2378556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70976146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022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7832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213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7671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21023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61920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6052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558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323971267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564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6807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4887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304436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5475934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8197501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0101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621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1670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68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1354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52426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2716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1021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9214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8256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000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6464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8639677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686579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92858463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4740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5078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533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8957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4003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212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92746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43445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5267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99471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4992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61744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11979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6861996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7020214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4159016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675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90108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69621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45822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6074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9304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95178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04856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67030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5845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314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0A433F-8A0C-48AB-8251-0DEB5F254EF7}" type="datetime1">
              <a:rPr lang="en-US" altLang="en-US"/>
              <a:pPr/>
              <a:t>8/16/16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4B8FE07-2087-4697-BBD2-68A6A2DDDF05}" type="slidenum">
              <a:rPr lang="en-US" altLang="en-US"/>
              <a:pPr/>
              <a:t>‹#›</a:t>
            </a:fld>
            <a:endParaRPr lang="en-US" altLang="en-US" dirty="0"/>
          </a:p>
        </p:txBody>
      </p:sp>
    </p:spTree>
    <p:extLst>
      <p:ext uri="{BB962C8B-B14F-4D97-AF65-F5344CB8AC3E}">
        <p14:creationId xmlns:p14="http://schemas.microsoft.com/office/powerpoint/2010/main" val="397811257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767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940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22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992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8773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7975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447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15710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66094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3519794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63"/>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79" indent="0">
              <a:buNone/>
              <a:defRPr sz="2400">
                <a:solidFill>
                  <a:schemeClr val="tx1">
                    <a:tint val="75000"/>
                  </a:schemeClr>
                </a:solidFill>
              </a:defRPr>
            </a:lvl2pPr>
            <a:lvl3pPr marL="1218780" indent="0">
              <a:buNone/>
              <a:defRPr sz="2100">
                <a:solidFill>
                  <a:schemeClr val="tx1">
                    <a:tint val="75000"/>
                  </a:schemeClr>
                </a:solidFill>
              </a:defRPr>
            </a:lvl3pPr>
            <a:lvl4pPr marL="1828165" indent="0">
              <a:buNone/>
              <a:defRPr sz="1900">
                <a:solidFill>
                  <a:schemeClr val="tx1">
                    <a:tint val="75000"/>
                  </a:schemeClr>
                </a:solidFill>
              </a:defRPr>
            </a:lvl4pPr>
            <a:lvl5pPr marL="2437558" indent="0">
              <a:buNone/>
              <a:defRPr sz="1900">
                <a:solidFill>
                  <a:schemeClr val="tx1">
                    <a:tint val="75000"/>
                  </a:schemeClr>
                </a:solidFill>
              </a:defRPr>
            </a:lvl5pPr>
            <a:lvl6pPr marL="3046936" indent="0">
              <a:buNone/>
              <a:defRPr sz="1900">
                <a:solidFill>
                  <a:schemeClr val="tx1">
                    <a:tint val="75000"/>
                  </a:schemeClr>
                </a:solidFill>
              </a:defRPr>
            </a:lvl6pPr>
            <a:lvl7pPr marL="3656315" indent="0">
              <a:buNone/>
              <a:defRPr sz="1900">
                <a:solidFill>
                  <a:schemeClr val="tx1">
                    <a:tint val="75000"/>
                  </a:schemeClr>
                </a:solidFill>
              </a:defRPr>
            </a:lvl7pPr>
            <a:lvl8pPr marL="4265707" indent="0">
              <a:buNone/>
              <a:defRPr sz="1900">
                <a:solidFill>
                  <a:schemeClr val="tx1">
                    <a:tint val="75000"/>
                  </a:schemeClr>
                </a:solidFill>
              </a:defRPr>
            </a:lvl8pPr>
            <a:lvl9pPr marL="487509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EBD7322-4F70-429F-89F5-988D51A6C7BE}" type="datetime1">
              <a:rPr lang="en-US" altLang="en-US"/>
              <a:pPr/>
              <a:t>8/16/16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4D24F8A-7752-4BBB-BBAA-69F0F53B2029}" type="slidenum">
              <a:rPr lang="en-US" altLang="en-US"/>
              <a:pPr/>
              <a:t>‹#›</a:t>
            </a:fld>
            <a:endParaRPr lang="en-US" altLang="en-US" dirty="0"/>
          </a:p>
        </p:txBody>
      </p:sp>
    </p:spTree>
    <p:extLst>
      <p:ext uri="{BB962C8B-B14F-4D97-AF65-F5344CB8AC3E}">
        <p14:creationId xmlns:p14="http://schemas.microsoft.com/office/powerpoint/2010/main" val="4162336262"/>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68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424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63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492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2903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183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9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356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9154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26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54B51AF-0C6A-45EC-98EC-6F631462876D}" type="datetime1">
              <a:rPr lang="en-US" altLang="en-US"/>
              <a:pPr/>
              <a:t>8/16/16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45BDF492-BAA6-4B2D-BBC6-0C24D65CEB4E}" type="slidenum">
              <a:rPr lang="en-US" altLang="en-US"/>
              <a:pPr/>
              <a:t>‹#›</a:t>
            </a:fld>
            <a:endParaRPr lang="en-US" altLang="en-US" dirty="0"/>
          </a:p>
        </p:txBody>
      </p:sp>
    </p:spTree>
    <p:extLst>
      <p:ext uri="{BB962C8B-B14F-4D97-AF65-F5344CB8AC3E}">
        <p14:creationId xmlns:p14="http://schemas.microsoft.com/office/powerpoint/2010/main" val="633328961"/>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288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731746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701044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63179844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03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29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6079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6738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59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0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830" y="1535117"/>
            <a:ext cx="5386917"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83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8" y="1535117"/>
            <a:ext cx="5389033"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9EB3475-B0B0-43A5-8F22-D1B2BA9F4945}" type="datetime1">
              <a:rPr lang="en-US" altLang="en-US"/>
              <a:pPr/>
              <a:t>8/16/16</a:t>
            </a:fld>
            <a:endParaRPr lang="en-US" altLang="en-US" dirty="0"/>
          </a:p>
        </p:txBody>
      </p:sp>
      <p:sp>
        <p:nvSpPr>
          <p:cNvPr id="8" name="Footer Placeholder 4"/>
          <p:cNvSpPr>
            <a:spLocks noGrp="1"/>
          </p:cNvSpPr>
          <p:nvPr>
            <p:ph type="ftr" sz="quarter" idx="11"/>
          </p:nvPr>
        </p:nvSpPr>
        <p:spPr/>
        <p:txBody>
          <a:bodyPr/>
          <a:lstStyle>
            <a:lvl1pPr>
              <a:defRPr/>
            </a:lvl1pPr>
          </a:lstStyle>
          <a:p>
            <a:endParaRPr lang="en-US" altLang="en-US" dirty="0"/>
          </a:p>
        </p:txBody>
      </p:sp>
      <p:sp>
        <p:nvSpPr>
          <p:cNvPr id="9" name="Slide Number Placeholder 5"/>
          <p:cNvSpPr>
            <a:spLocks noGrp="1"/>
          </p:cNvSpPr>
          <p:nvPr>
            <p:ph type="sldNum" sz="quarter" idx="12"/>
          </p:nvPr>
        </p:nvSpPr>
        <p:spPr/>
        <p:txBody>
          <a:bodyPr/>
          <a:lstStyle>
            <a:lvl1pPr>
              <a:defRPr/>
            </a:lvl1pPr>
          </a:lstStyle>
          <a:p>
            <a:fld id="{38FCF9B5-ED78-43DE-844A-FE3227E422E9}" type="slidenum">
              <a:rPr lang="en-US" altLang="en-US"/>
              <a:pPr/>
              <a:t>‹#›</a:t>
            </a:fld>
            <a:endParaRPr lang="en-US" altLang="en-US" dirty="0"/>
          </a:p>
        </p:txBody>
      </p:sp>
    </p:spTree>
    <p:extLst>
      <p:ext uri="{BB962C8B-B14F-4D97-AF65-F5344CB8AC3E}">
        <p14:creationId xmlns:p14="http://schemas.microsoft.com/office/powerpoint/2010/main" val="2228564832"/>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2289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9342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480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954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713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548310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046935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2753785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0447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89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CE8C85C-00FB-42CB-86B0-71C6E0833606}" type="datetime1">
              <a:rPr lang="en-US" altLang="en-US"/>
              <a:pPr/>
              <a:t>8/16/16</a:t>
            </a:fld>
            <a:endParaRPr lang="en-US" altLang="en-US" dirty="0"/>
          </a:p>
        </p:txBody>
      </p:sp>
      <p:sp>
        <p:nvSpPr>
          <p:cNvPr id="4" name="Footer Placeholder 4"/>
          <p:cNvSpPr>
            <a:spLocks noGrp="1"/>
          </p:cNvSpPr>
          <p:nvPr>
            <p:ph type="ftr" sz="quarter" idx="11"/>
          </p:nvPr>
        </p:nvSpPr>
        <p:spPr/>
        <p:txBody>
          <a:bodyPr/>
          <a:lstStyle>
            <a:lvl1pPr>
              <a:defRPr/>
            </a:lvl1pPr>
          </a:lstStyle>
          <a:p>
            <a:endParaRPr lang="en-US" altLang="en-US" dirty="0"/>
          </a:p>
        </p:txBody>
      </p:sp>
      <p:sp>
        <p:nvSpPr>
          <p:cNvPr id="5" name="Slide Number Placeholder 5"/>
          <p:cNvSpPr>
            <a:spLocks noGrp="1"/>
          </p:cNvSpPr>
          <p:nvPr>
            <p:ph type="sldNum" sz="quarter" idx="12"/>
          </p:nvPr>
        </p:nvSpPr>
        <p:spPr/>
        <p:txBody>
          <a:bodyPr/>
          <a:lstStyle>
            <a:lvl1pPr>
              <a:defRPr/>
            </a:lvl1pPr>
          </a:lstStyle>
          <a:p>
            <a:fld id="{E1B11BC2-32BA-479D-A6AA-4B27EC837B66}" type="slidenum">
              <a:rPr lang="en-US" altLang="en-US"/>
              <a:pPr/>
              <a:t>‹#›</a:t>
            </a:fld>
            <a:endParaRPr lang="en-US" altLang="en-US" dirty="0"/>
          </a:p>
        </p:txBody>
      </p:sp>
    </p:spTree>
    <p:extLst>
      <p:ext uri="{BB962C8B-B14F-4D97-AF65-F5344CB8AC3E}">
        <p14:creationId xmlns:p14="http://schemas.microsoft.com/office/powerpoint/2010/main" val="1573407824"/>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1007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02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826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72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065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2038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0078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2416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536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923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863BA9-3F14-47B4-9DF9-DEE9D2B8DB17}" type="datetime1">
              <a:rPr lang="en-US" altLang="en-US"/>
              <a:pPr/>
              <a:t>8/16/16</a:t>
            </a:fld>
            <a:endParaRPr lang="en-US" altLang="en-US" dirty="0"/>
          </a:p>
        </p:txBody>
      </p:sp>
      <p:sp>
        <p:nvSpPr>
          <p:cNvPr id="3" name="Footer Placeholder 4"/>
          <p:cNvSpPr>
            <a:spLocks noGrp="1"/>
          </p:cNvSpPr>
          <p:nvPr>
            <p:ph type="ftr" sz="quarter" idx="11"/>
          </p:nvPr>
        </p:nvSpPr>
        <p:spPr/>
        <p:txBody>
          <a:bodyPr/>
          <a:lstStyle>
            <a:lvl1pPr>
              <a:defRPr/>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5559190E-C0A7-44D0-BE8B-7DF9F9F86A07}" type="slidenum">
              <a:rPr lang="en-US" altLang="en-US"/>
              <a:pPr/>
              <a:t>‹#›</a:t>
            </a:fld>
            <a:endParaRPr lang="en-US" altLang="en-US" dirty="0"/>
          </a:p>
        </p:txBody>
      </p:sp>
    </p:spTree>
    <p:extLst>
      <p:ext uri="{BB962C8B-B14F-4D97-AF65-F5344CB8AC3E}">
        <p14:creationId xmlns:p14="http://schemas.microsoft.com/office/powerpoint/2010/main" val="3788829148"/>
      </p:ext>
    </p:extLst>
  </p:cSld>
  <p:clrMapOvr>
    <a:masterClrMapping/>
  </p:clrMapOvr>
  <p:transition spd="slow">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84571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7300562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2946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7883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97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902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4319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939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9985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67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5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6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168666-639C-4DE4-B116-7A102A4BE48D}" type="datetime1">
              <a:rPr lang="en-US" altLang="en-US"/>
              <a:pPr/>
              <a:t>8/16/16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57C0D723-B2B6-4A88-9B4E-893D2CE96524}" type="slidenum">
              <a:rPr lang="en-US" altLang="en-US"/>
              <a:pPr/>
              <a:t>‹#›</a:t>
            </a:fld>
            <a:endParaRPr lang="en-US" altLang="en-US" dirty="0"/>
          </a:p>
        </p:txBody>
      </p:sp>
    </p:spTree>
    <p:extLst>
      <p:ext uri="{BB962C8B-B14F-4D97-AF65-F5344CB8AC3E}">
        <p14:creationId xmlns:p14="http://schemas.microsoft.com/office/powerpoint/2010/main" val="465545163"/>
      </p:ext>
    </p:extLst>
  </p:cSld>
  <p:clrMapOvr>
    <a:masterClrMapping/>
  </p:clrMapOvr>
  <p:transition spd="slow">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623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430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19263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95253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209447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32674109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937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6895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12817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63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6" y="4801063"/>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946" y="612775"/>
            <a:ext cx="7315200" cy="4114800"/>
          </a:xfrm>
        </p:spPr>
        <p:txBody>
          <a:bodyPr rtlCol="0">
            <a:normAutofit/>
          </a:bodyPr>
          <a:lstStyle>
            <a:lvl1pPr marL="0" indent="0">
              <a:buNone/>
              <a:defRPr sz="4300"/>
            </a:lvl1pPr>
            <a:lvl2pPr marL="609379" indent="0">
              <a:buNone/>
              <a:defRPr sz="3700"/>
            </a:lvl2pPr>
            <a:lvl3pPr marL="1218780" indent="0">
              <a:buNone/>
              <a:defRPr sz="3200"/>
            </a:lvl3pPr>
            <a:lvl4pPr marL="1828165" indent="0">
              <a:buNone/>
              <a:defRPr sz="2700"/>
            </a:lvl4pPr>
            <a:lvl5pPr marL="2437558" indent="0">
              <a:buNone/>
              <a:defRPr sz="2700"/>
            </a:lvl5pPr>
            <a:lvl6pPr marL="3046936" indent="0">
              <a:buNone/>
              <a:defRPr sz="2700"/>
            </a:lvl6pPr>
            <a:lvl7pPr marL="3656315" indent="0">
              <a:buNone/>
              <a:defRPr sz="2700"/>
            </a:lvl7pPr>
            <a:lvl8pPr marL="4265707" indent="0">
              <a:buNone/>
              <a:defRPr sz="2700"/>
            </a:lvl8pPr>
            <a:lvl9pPr marL="4875093" indent="0">
              <a:buNone/>
              <a:defRPr sz="2700"/>
            </a:lvl9pPr>
          </a:lstStyle>
          <a:p>
            <a:pPr lvl="0"/>
            <a:endParaRPr lang="en-US" noProof="0" dirty="0" smtClean="0"/>
          </a:p>
        </p:txBody>
      </p:sp>
      <p:sp>
        <p:nvSpPr>
          <p:cNvPr id="4" name="Text Placeholder 3"/>
          <p:cNvSpPr>
            <a:spLocks noGrp="1"/>
          </p:cNvSpPr>
          <p:nvPr>
            <p:ph type="body" sz="half" idx="2"/>
          </p:nvPr>
        </p:nvSpPr>
        <p:spPr>
          <a:xfrm>
            <a:off x="2389946" y="5367816"/>
            <a:ext cx="7315200" cy="8048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73CAB2C-FE21-4C35-A161-80067C500FC0}" type="datetime1">
              <a:rPr lang="en-US" altLang="en-US"/>
              <a:pPr/>
              <a:t>8/16/16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F48D3999-53CA-4C95-8F41-757F55489F64}" type="slidenum">
              <a:rPr lang="en-US" altLang="en-US"/>
              <a:pPr/>
              <a:t>‹#›</a:t>
            </a:fld>
            <a:endParaRPr lang="en-US" altLang="en-US" dirty="0"/>
          </a:p>
        </p:txBody>
      </p:sp>
    </p:spTree>
    <p:extLst>
      <p:ext uri="{BB962C8B-B14F-4D97-AF65-F5344CB8AC3E}">
        <p14:creationId xmlns:p14="http://schemas.microsoft.com/office/powerpoint/2010/main" val="510259648"/>
      </p:ext>
    </p:extLst>
  </p:cSld>
  <p:clrMapOvr>
    <a:masterClrMapping/>
  </p:clrMapOvr>
  <p:transition spd="slow">
    <p:pul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52703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18859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0023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1647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8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38952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650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73215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9115587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2718922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slideLayout" Target="../slideLayouts/slideLayout137.xml"/><Relationship Id="rId15" Type="http://schemas.openxmlformats.org/officeDocument/2006/relationships/theme" Target="../theme/theme10.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slideLayout" Target="../slideLayouts/slideLayout150.xml"/><Relationship Id="rId14" Type="http://schemas.openxmlformats.org/officeDocument/2006/relationships/slideLayout" Target="../slideLayouts/slideLayout151.xml"/><Relationship Id="rId15" Type="http://schemas.openxmlformats.org/officeDocument/2006/relationships/theme" Target="../theme/theme11.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slideLayout" Target="../slideLayouts/slideLayout165.xml"/><Relationship Id="rId15" Type="http://schemas.openxmlformats.org/officeDocument/2006/relationships/theme" Target="../theme/theme12.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slideLayout" Target="../slideLayouts/slideLayout179.xml"/><Relationship Id="rId15" Type="http://schemas.openxmlformats.org/officeDocument/2006/relationships/theme" Target="../theme/theme13.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Relationship Id="rId14" Type="http://schemas.openxmlformats.org/officeDocument/2006/relationships/slideLayout" Target="../slideLayouts/slideLayout193.xml"/><Relationship Id="rId15" Type="http://schemas.openxmlformats.org/officeDocument/2006/relationships/theme" Target="../theme/theme14.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theme" Target="../theme/theme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theme" Target="../theme/theme6.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theme" Target="../theme/theme7.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slideLayout" Target="../slideLayouts/slideLayout109.xml"/><Relationship Id="rId15" Type="http://schemas.openxmlformats.org/officeDocument/2006/relationships/theme" Target="../theme/theme8.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slideLayout" Target="../slideLayouts/slideLayout123.xml"/><Relationship Id="rId15" Type="http://schemas.openxmlformats.org/officeDocument/2006/relationships/theme" Target="../theme/theme9.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847" y="275167"/>
            <a:ext cx="1097280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2" tIns="60941" rIns="121882" bIns="60941" numCol="1" anchor="ctr" anchorCtr="0" compatLnSpc="1">
            <a:prstTxWarp prst="textNoShape">
              <a:avLst/>
            </a:prstTxWarp>
          </a:bodyPr>
          <a:lstStyle/>
          <a:p>
            <a:pPr lvl="0"/>
            <a:r>
              <a:rPr lang="en-US" altLang="en-US" dirty="0" smtClean="0"/>
              <a:t>Click to edit Master title style</a:t>
            </a:r>
          </a:p>
        </p:txBody>
      </p:sp>
      <p:sp>
        <p:nvSpPr>
          <p:cNvPr id="21507" name="Text Placeholder 2"/>
          <p:cNvSpPr>
            <a:spLocks noGrp="1"/>
          </p:cNvSpPr>
          <p:nvPr>
            <p:ph type="body" idx="1"/>
          </p:nvPr>
        </p:nvSpPr>
        <p:spPr bwMode="auto">
          <a:xfrm>
            <a:off x="609847" y="1600225"/>
            <a:ext cx="10972801"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2" tIns="60941" rIns="121882" bIns="60941"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828"/>
            <a:ext cx="2844800" cy="366183"/>
          </a:xfrm>
          <a:prstGeom prst="rect">
            <a:avLst/>
          </a:prstGeom>
        </p:spPr>
        <p:txBody>
          <a:bodyPr vert="horz" wrap="square" lIns="121882" tIns="60941" rIns="121882" bIns="60941" numCol="1" anchor="ctr" anchorCtr="0" compatLnSpc="1">
            <a:prstTxWarp prst="textNoShape">
              <a:avLst/>
            </a:prstTxWarp>
          </a:bodyPr>
          <a:lstStyle>
            <a:lvl1pPr>
              <a:defRPr sz="1600" b="0" i="0">
                <a:solidFill>
                  <a:srgbClr val="898989"/>
                </a:solidFill>
                <a:latin typeface="Helvetica Regular" charset="0"/>
                <a:ea typeface="Helvetica Regular" charset="0"/>
                <a:cs typeface="Helvetica Regular" charset="0"/>
              </a:defRPr>
            </a:lvl1pPr>
          </a:lstStyle>
          <a:p>
            <a:pPr fontAlgn="base">
              <a:spcBef>
                <a:spcPct val="0"/>
              </a:spcBef>
              <a:spcAft>
                <a:spcPct val="0"/>
              </a:spcAft>
            </a:pPr>
            <a:fld id="{9B692DC2-3C01-43F6-9E12-BAFCA0B296A9}" type="datetime1">
              <a:rPr lang="en-US" altLang="en-US" smtClean="0"/>
              <a:pPr fontAlgn="base">
                <a:spcBef>
                  <a:spcPct val="0"/>
                </a:spcBef>
                <a:spcAft>
                  <a:spcPct val="0"/>
                </a:spcAft>
              </a:pPr>
              <a:t>8/16/16</a:t>
            </a:fld>
            <a:endParaRPr lang="en-US" altLang="en-US" dirty="0" smtClean="0"/>
          </a:p>
        </p:txBody>
      </p:sp>
      <p:sp>
        <p:nvSpPr>
          <p:cNvPr id="5" name="Footer Placeholder 4"/>
          <p:cNvSpPr>
            <a:spLocks noGrp="1"/>
          </p:cNvSpPr>
          <p:nvPr>
            <p:ph type="ftr" sz="quarter" idx="3"/>
          </p:nvPr>
        </p:nvSpPr>
        <p:spPr>
          <a:xfrm>
            <a:off x="4165829" y="6356828"/>
            <a:ext cx="3860800" cy="366183"/>
          </a:xfrm>
          <a:prstGeom prst="rect">
            <a:avLst/>
          </a:prstGeom>
        </p:spPr>
        <p:txBody>
          <a:bodyPr vert="horz" wrap="square" lIns="121882" tIns="60941" rIns="121882" bIns="60941" numCol="1" anchor="ctr" anchorCtr="0" compatLnSpc="1">
            <a:prstTxWarp prst="textNoShape">
              <a:avLst/>
            </a:prstTxWarp>
          </a:bodyPr>
          <a:lstStyle>
            <a:lvl1pPr algn="ctr">
              <a:defRPr sz="1600" b="0" i="0">
                <a:solidFill>
                  <a:srgbClr val="898989"/>
                </a:solidFill>
                <a:latin typeface="Helvetica Regular" charset="0"/>
                <a:ea typeface="Helvetica Regular" charset="0"/>
              </a:defRPr>
            </a:lvl1pPr>
          </a:lstStyle>
          <a:p>
            <a:pPr fontAlgn="base">
              <a:spcBef>
                <a:spcPct val="0"/>
              </a:spcBef>
              <a:spcAft>
                <a:spcPct val="0"/>
              </a:spcAft>
            </a:pPr>
            <a:endParaRPr lang="en-US" altLang="en-US" dirty="0" smtClean="0"/>
          </a:p>
        </p:txBody>
      </p:sp>
      <p:sp>
        <p:nvSpPr>
          <p:cNvPr id="6" name="Slide Number Placeholder 5"/>
          <p:cNvSpPr>
            <a:spLocks noGrp="1"/>
          </p:cNvSpPr>
          <p:nvPr>
            <p:ph type="sldNum" sz="quarter" idx="4"/>
          </p:nvPr>
        </p:nvSpPr>
        <p:spPr>
          <a:xfrm>
            <a:off x="8737829" y="6356828"/>
            <a:ext cx="2844800" cy="366183"/>
          </a:xfrm>
          <a:prstGeom prst="rect">
            <a:avLst/>
          </a:prstGeom>
        </p:spPr>
        <p:txBody>
          <a:bodyPr vert="horz" wrap="square" lIns="121882" tIns="60941" rIns="121882" bIns="60941" numCol="1" anchor="ctr" anchorCtr="0" compatLnSpc="1">
            <a:prstTxWarp prst="textNoShape">
              <a:avLst/>
            </a:prstTxWarp>
          </a:bodyPr>
          <a:lstStyle>
            <a:lvl1pPr algn="r">
              <a:defRPr sz="1600" b="0" i="0">
                <a:solidFill>
                  <a:srgbClr val="898989"/>
                </a:solidFill>
                <a:latin typeface="Helvetica Regular" charset="0"/>
                <a:ea typeface="Helvetica Regular" charset="0"/>
                <a:cs typeface="Helvetica Regular" charset="0"/>
              </a:defRPr>
            </a:lvl1pPr>
          </a:lstStyle>
          <a:p>
            <a:pPr fontAlgn="base">
              <a:spcBef>
                <a:spcPct val="0"/>
              </a:spcBef>
              <a:spcAft>
                <a:spcPct val="0"/>
              </a:spcAft>
            </a:pPr>
            <a:fld id="{D5896ECD-DF6A-4CCC-B955-E8E1430345FD}"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1156218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pull/>
  </p:transition>
  <p:txStyles>
    <p:titleStyle>
      <a:lvl1pPr algn="ctr" rtl="0" eaLnBrk="0" fontAlgn="base" hangingPunct="0">
        <a:spcBef>
          <a:spcPct val="0"/>
        </a:spcBef>
        <a:spcAft>
          <a:spcPct val="0"/>
        </a:spcAft>
        <a:defRPr sz="5900" b="0" i="0" kern="1200">
          <a:solidFill>
            <a:schemeClr val="tx1"/>
          </a:solidFill>
          <a:latin typeface="Helvetica Regular" charset="0"/>
          <a:ea typeface="Helvetica Regular" charset="0"/>
          <a:cs typeface="Helvetica Regular"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379" algn="ctr" rtl="0" fontAlgn="base">
        <a:spcBef>
          <a:spcPct val="0"/>
        </a:spcBef>
        <a:spcAft>
          <a:spcPct val="0"/>
        </a:spcAft>
        <a:defRPr sz="5900">
          <a:solidFill>
            <a:schemeClr val="tx1"/>
          </a:solidFill>
          <a:latin typeface="Calibri" pitchFamily="34" charset="0"/>
        </a:defRPr>
      </a:lvl6pPr>
      <a:lvl7pPr marL="1218780" algn="ctr" rtl="0" fontAlgn="base">
        <a:spcBef>
          <a:spcPct val="0"/>
        </a:spcBef>
        <a:spcAft>
          <a:spcPct val="0"/>
        </a:spcAft>
        <a:defRPr sz="5900">
          <a:solidFill>
            <a:schemeClr val="tx1"/>
          </a:solidFill>
          <a:latin typeface="Calibri" pitchFamily="34" charset="0"/>
        </a:defRPr>
      </a:lvl7pPr>
      <a:lvl8pPr marL="1828165" algn="ctr" rtl="0" fontAlgn="base">
        <a:spcBef>
          <a:spcPct val="0"/>
        </a:spcBef>
        <a:spcAft>
          <a:spcPct val="0"/>
        </a:spcAft>
        <a:defRPr sz="5900">
          <a:solidFill>
            <a:schemeClr val="tx1"/>
          </a:solidFill>
          <a:latin typeface="Calibri" pitchFamily="34" charset="0"/>
        </a:defRPr>
      </a:lvl8pPr>
      <a:lvl9pPr marL="2437558" algn="ctr" rtl="0" fontAlgn="base">
        <a:spcBef>
          <a:spcPct val="0"/>
        </a:spcBef>
        <a:spcAft>
          <a:spcPct val="0"/>
        </a:spcAft>
        <a:defRPr sz="5900">
          <a:solidFill>
            <a:schemeClr val="tx1"/>
          </a:solidFill>
          <a:latin typeface="Calibri" pitchFamily="34" charset="0"/>
        </a:defRPr>
      </a:lvl9pPr>
    </p:titleStyle>
    <p:bodyStyle>
      <a:lvl1pPr marL="457035" indent="-457035" algn="l" rtl="0" eaLnBrk="0" fontAlgn="base" hangingPunct="0">
        <a:spcBef>
          <a:spcPct val="20000"/>
        </a:spcBef>
        <a:spcAft>
          <a:spcPct val="0"/>
        </a:spcAft>
        <a:buFont typeface="Arial" pitchFamily="34" charset="0"/>
        <a:buChar char="•"/>
        <a:defRPr sz="4300" b="0" i="0" kern="1200">
          <a:solidFill>
            <a:schemeClr val="tx1"/>
          </a:solidFill>
          <a:latin typeface="Helvetica Regular" charset="0"/>
          <a:ea typeface="Helvetica Regular" charset="0"/>
          <a:cs typeface="Helvetica Regular" charset="0"/>
        </a:defRPr>
      </a:lvl1pPr>
      <a:lvl2pPr marL="990262" indent="-380869" algn="l" rtl="0" eaLnBrk="0" fontAlgn="base" hangingPunct="0">
        <a:spcBef>
          <a:spcPct val="20000"/>
        </a:spcBef>
        <a:spcAft>
          <a:spcPct val="0"/>
        </a:spcAft>
        <a:buFont typeface="Arial" pitchFamily="34" charset="0"/>
        <a:buChar char="–"/>
        <a:defRPr sz="3700" b="0" i="0" kern="1200">
          <a:solidFill>
            <a:schemeClr val="tx1"/>
          </a:solidFill>
          <a:latin typeface="Helvetica Regular" charset="0"/>
          <a:ea typeface="Helvetica Regular" charset="0"/>
          <a:cs typeface="Helvetica Regular" charset="0"/>
        </a:defRPr>
      </a:lvl2pPr>
      <a:lvl3pPr marL="1523469" indent="-304688" algn="l" rtl="0" eaLnBrk="0" fontAlgn="base" hangingPunct="0">
        <a:spcBef>
          <a:spcPct val="20000"/>
        </a:spcBef>
        <a:spcAft>
          <a:spcPct val="0"/>
        </a:spcAft>
        <a:buFont typeface="Arial" pitchFamily="34" charset="0"/>
        <a:buChar char="•"/>
        <a:defRPr sz="3200" b="0" i="0" kern="1200">
          <a:solidFill>
            <a:schemeClr val="tx1"/>
          </a:solidFill>
          <a:latin typeface="Helvetica Regular" charset="0"/>
          <a:ea typeface="Helvetica Regular" charset="0"/>
          <a:cs typeface="Helvetica Regular" charset="0"/>
        </a:defRPr>
      </a:lvl3pPr>
      <a:lvl4pPr marL="2132853" indent="-304688" algn="l" rtl="0" eaLnBrk="0" fontAlgn="base" hangingPunct="0">
        <a:spcBef>
          <a:spcPct val="20000"/>
        </a:spcBef>
        <a:spcAft>
          <a:spcPct val="0"/>
        </a:spcAft>
        <a:buFont typeface="Arial" pitchFamily="34" charset="0"/>
        <a:buChar char="–"/>
        <a:defRPr sz="2700" b="0" i="0" kern="1200">
          <a:solidFill>
            <a:schemeClr val="tx1"/>
          </a:solidFill>
          <a:latin typeface="Helvetica Regular" charset="0"/>
          <a:ea typeface="Helvetica Regular" charset="0"/>
          <a:cs typeface="Helvetica Regular" charset="0"/>
        </a:defRPr>
      </a:lvl4pPr>
      <a:lvl5pPr marL="2742246" indent="-304688" algn="l" rtl="0" eaLnBrk="0" fontAlgn="base" hangingPunct="0">
        <a:spcBef>
          <a:spcPct val="20000"/>
        </a:spcBef>
        <a:spcAft>
          <a:spcPct val="0"/>
        </a:spcAft>
        <a:buFont typeface="Arial" pitchFamily="34" charset="0"/>
        <a:buChar char="»"/>
        <a:defRPr sz="2700" b="0" i="0" kern="1200">
          <a:solidFill>
            <a:schemeClr val="tx1"/>
          </a:solidFill>
          <a:latin typeface="Helvetica Regular" charset="0"/>
          <a:ea typeface="Helvetica Regular" charset="0"/>
          <a:cs typeface="Helvetica Regular" charset="0"/>
        </a:defRPr>
      </a:lvl5pPr>
      <a:lvl6pPr marL="3351624"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018"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404"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789"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80" rtl="0" eaLnBrk="1" latinLnBrk="0" hangingPunct="1">
        <a:defRPr sz="2400" kern="1200">
          <a:solidFill>
            <a:schemeClr val="tx1"/>
          </a:solidFill>
          <a:latin typeface="+mn-lt"/>
          <a:ea typeface="+mn-ea"/>
          <a:cs typeface="+mn-cs"/>
        </a:defRPr>
      </a:lvl1pPr>
      <a:lvl2pPr marL="609379" algn="l" defTabSz="1218780" rtl="0" eaLnBrk="1" latinLnBrk="0" hangingPunct="1">
        <a:defRPr sz="2400" kern="1200">
          <a:solidFill>
            <a:schemeClr val="tx1"/>
          </a:solidFill>
          <a:latin typeface="+mn-lt"/>
          <a:ea typeface="+mn-ea"/>
          <a:cs typeface="+mn-cs"/>
        </a:defRPr>
      </a:lvl2pPr>
      <a:lvl3pPr marL="1218780" algn="l" defTabSz="1218780" rtl="0" eaLnBrk="1" latinLnBrk="0" hangingPunct="1">
        <a:defRPr sz="2400" kern="1200">
          <a:solidFill>
            <a:schemeClr val="tx1"/>
          </a:solidFill>
          <a:latin typeface="+mn-lt"/>
          <a:ea typeface="+mn-ea"/>
          <a:cs typeface="+mn-cs"/>
        </a:defRPr>
      </a:lvl3pPr>
      <a:lvl4pPr marL="1828165" algn="l" defTabSz="1218780" rtl="0" eaLnBrk="1" latinLnBrk="0" hangingPunct="1">
        <a:defRPr sz="2400" kern="1200">
          <a:solidFill>
            <a:schemeClr val="tx1"/>
          </a:solidFill>
          <a:latin typeface="+mn-lt"/>
          <a:ea typeface="+mn-ea"/>
          <a:cs typeface="+mn-cs"/>
        </a:defRPr>
      </a:lvl4pPr>
      <a:lvl5pPr marL="2437558" algn="l" defTabSz="1218780" rtl="0" eaLnBrk="1" latinLnBrk="0" hangingPunct="1">
        <a:defRPr sz="2400" kern="1200">
          <a:solidFill>
            <a:schemeClr val="tx1"/>
          </a:solidFill>
          <a:latin typeface="+mn-lt"/>
          <a:ea typeface="+mn-ea"/>
          <a:cs typeface="+mn-cs"/>
        </a:defRPr>
      </a:lvl5pPr>
      <a:lvl6pPr marL="3046936" algn="l" defTabSz="1218780" rtl="0" eaLnBrk="1" latinLnBrk="0" hangingPunct="1">
        <a:defRPr sz="2400" kern="1200">
          <a:solidFill>
            <a:schemeClr val="tx1"/>
          </a:solidFill>
          <a:latin typeface="+mn-lt"/>
          <a:ea typeface="+mn-ea"/>
          <a:cs typeface="+mn-cs"/>
        </a:defRPr>
      </a:lvl6pPr>
      <a:lvl7pPr marL="3656315" algn="l" defTabSz="1218780" rtl="0" eaLnBrk="1" latinLnBrk="0" hangingPunct="1">
        <a:defRPr sz="2400" kern="1200">
          <a:solidFill>
            <a:schemeClr val="tx1"/>
          </a:solidFill>
          <a:latin typeface="+mn-lt"/>
          <a:ea typeface="+mn-ea"/>
          <a:cs typeface="+mn-cs"/>
        </a:defRPr>
      </a:lvl7pPr>
      <a:lvl8pPr marL="4265707" algn="l" defTabSz="1218780" rtl="0" eaLnBrk="1" latinLnBrk="0" hangingPunct="1">
        <a:defRPr sz="2400" kern="1200">
          <a:solidFill>
            <a:schemeClr val="tx1"/>
          </a:solidFill>
          <a:latin typeface="+mn-lt"/>
          <a:ea typeface="+mn-ea"/>
          <a:cs typeface="+mn-cs"/>
        </a:defRPr>
      </a:lvl8pPr>
      <a:lvl9pPr marL="4875093" algn="l" defTabSz="121878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71545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913709"/>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04984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503181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93272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0688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845603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618362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97470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202828"/>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635296"/>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33890"/>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8/16/16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0066169"/>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emf"/><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image" Target="../media/image44.png"/><Relationship Id="rId25" Type="http://schemas.openxmlformats.org/officeDocument/2006/relationships/image" Target="../media/image45.png"/><Relationship Id="rId26" Type="http://schemas.openxmlformats.org/officeDocument/2006/relationships/image" Target="../media/image46.png"/><Relationship Id="rId27" Type="http://schemas.openxmlformats.org/officeDocument/2006/relationships/image" Target="../media/image47.png"/><Relationship Id="rId28" Type="http://schemas.openxmlformats.org/officeDocument/2006/relationships/image" Target="../media/image48.png"/><Relationship Id="rId29" Type="http://schemas.openxmlformats.org/officeDocument/2006/relationships/image" Target="../media/image49.png"/><Relationship Id="rId1" Type="http://schemas.openxmlformats.org/officeDocument/2006/relationships/slideLayout" Target="../slideLayouts/slideLayout2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30" Type="http://schemas.openxmlformats.org/officeDocument/2006/relationships/image" Target="../media/image50.png"/><Relationship Id="rId31" Type="http://schemas.openxmlformats.org/officeDocument/2006/relationships/image" Target="../media/image51.png"/><Relationship Id="rId32" Type="http://schemas.openxmlformats.org/officeDocument/2006/relationships/image" Target="../media/image52.png"/><Relationship Id="rId9" Type="http://schemas.openxmlformats.org/officeDocument/2006/relationships/image" Target="../media/image29.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33" Type="http://schemas.openxmlformats.org/officeDocument/2006/relationships/image" Target="../media/image53.png"/><Relationship Id="rId34" Type="http://schemas.openxmlformats.org/officeDocument/2006/relationships/image" Target="../media/image54.png"/><Relationship Id="rId35" Type="http://schemas.openxmlformats.org/officeDocument/2006/relationships/image" Target="../media/image55.png"/><Relationship Id="rId36" Type="http://schemas.openxmlformats.org/officeDocument/2006/relationships/image" Target="../media/image56.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image" Target="../media/image39.png"/><Relationship Id="rId37"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8.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4.png"/><Relationship Id="rId1" Type="http://schemas.openxmlformats.org/officeDocument/2006/relationships/slideLayout" Target="../slideLayouts/slideLayout21.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189.xml"/><Relationship Id="rId2"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4.png"/><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1" Type="http://schemas.openxmlformats.org/officeDocument/2006/relationships/image" Target="../media/image88.png"/><Relationship Id="rId12" Type="http://schemas.openxmlformats.org/officeDocument/2006/relationships/image" Target="../media/image89.jpeg"/><Relationship Id="rId13" Type="http://schemas.openxmlformats.org/officeDocument/2006/relationships/image" Target="../media/image90.png"/><Relationship Id="rId14" Type="http://schemas.openxmlformats.org/officeDocument/2006/relationships/image" Target="../media/image91.png"/><Relationship Id="rId15" Type="http://schemas.openxmlformats.org/officeDocument/2006/relationships/image" Target="../media/image92.jpeg"/><Relationship Id="rId1" Type="http://schemas.openxmlformats.org/officeDocument/2006/relationships/slideLayout" Target="../slideLayouts/slideLayout21.xml"/><Relationship Id="rId2" Type="http://schemas.openxmlformats.org/officeDocument/2006/relationships/image" Target="../media/image79.jpe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jpeg"/></Relationships>
</file>

<file path=ppt/slides/_rels/slide29.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 Type="http://schemas.openxmlformats.org/officeDocument/2006/relationships/slideLayout" Target="../slideLayouts/slideLayout21.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jpeg"/><Relationship Id="rId13" Type="http://schemas.openxmlformats.org/officeDocument/2006/relationships/image" Target="../media/image118.png"/><Relationship Id="rId14" Type="http://schemas.openxmlformats.org/officeDocument/2006/relationships/image" Target="../media/image119.jpeg"/><Relationship Id="rId15" Type="http://schemas.openxmlformats.org/officeDocument/2006/relationships/image" Target="../media/image120.png"/><Relationship Id="rId1" Type="http://schemas.openxmlformats.org/officeDocument/2006/relationships/slideLayout" Target="../slideLayouts/slideLayout21.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31.xml.rels><?xml version="1.0" encoding="UTF-8" standalone="yes"?>
<Relationships xmlns="http://schemas.openxmlformats.org/package/2006/relationships"><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18.png"/><Relationship Id="rId14" Type="http://schemas.openxmlformats.org/officeDocument/2006/relationships/image" Target="../media/image131.png"/><Relationship Id="rId15" Type="http://schemas.openxmlformats.org/officeDocument/2006/relationships/image" Target="../media/image132.jpeg"/><Relationship Id="rId1" Type="http://schemas.openxmlformats.org/officeDocument/2006/relationships/slideLayout" Target="../slideLayouts/slideLayout21.xml"/><Relationship Id="rId2" Type="http://schemas.openxmlformats.org/officeDocument/2006/relationships/image" Target="../media/image121.png"/><Relationship Id="rId3" Type="http://schemas.openxmlformats.org/officeDocument/2006/relationships/image" Target="../media/image80.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jpeg"/><Relationship Id="rId8" Type="http://schemas.openxmlformats.org/officeDocument/2006/relationships/image" Target="../media/image126.jpeg"/><Relationship Id="rId9" Type="http://schemas.openxmlformats.org/officeDocument/2006/relationships/image" Target="../media/image127.png"/><Relationship Id="rId10" Type="http://schemas.openxmlformats.org/officeDocument/2006/relationships/image" Target="../media/image128.png"/></Relationships>
</file>

<file path=ppt/slides/_rels/slide32.xml.rels><?xml version="1.0" encoding="UTF-8" standalone="yes"?>
<Relationships xmlns="http://schemas.openxmlformats.org/package/2006/relationships"><Relationship Id="rId11" Type="http://schemas.openxmlformats.org/officeDocument/2006/relationships/image" Target="../media/image141.png"/><Relationship Id="rId12" Type="http://schemas.openxmlformats.org/officeDocument/2006/relationships/image" Target="../media/image142.jpeg"/><Relationship Id="rId13" Type="http://schemas.openxmlformats.org/officeDocument/2006/relationships/image" Target="../media/image118.png"/><Relationship Id="rId14" Type="http://schemas.openxmlformats.org/officeDocument/2006/relationships/image" Target="../media/image143.png"/><Relationship Id="rId15" Type="http://schemas.openxmlformats.org/officeDocument/2006/relationships/image" Target="../media/image144.jpeg"/><Relationship Id="rId1" Type="http://schemas.openxmlformats.org/officeDocument/2006/relationships/slideLayout" Target="../slideLayouts/slideLayout21.xml"/><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80.png"/><Relationship Id="rId7" Type="http://schemas.openxmlformats.org/officeDocument/2006/relationships/image" Target="../media/image137.png"/><Relationship Id="rId8" Type="http://schemas.openxmlformats.org/officeDocument/2006/relationships/image" Target="../media/image138.jpeg"/><Relationship Id="rId9" Type="http://schemas.openxmlformats.org/officeDocument/2006/relationships/image" Target="../media/image139.png"/><Relationship Id="rId10" Type="http://schemas.openxmlformats.org/officeDocument/2006/relationships/image" Target="../media/image140.png"/></Relationships>
</file>

<file path=ppt/slides/_rels/slide33.xml.rels><?xml version="1.0" encoding="UTF-8" standalone="yes"?>
<Relationships xmlns="http://schemas.openxmlformats.org/package/2006/relationships"><Relationship Id="rId11" Type="http://schemas.openxmlformats.org/officeDocument/2006/relationships/image" Target="../media/image153.png"/><Relationship Id="rId12" Type="http://schemas.openxmlformats.org/officeDocument/2006/relationships/image" Target="../media/image154.png"/><Relationship Id="rId13" Type="http://schemas.openxmlformats.org/officeDocument/2006/relationships/image" Target="../media/image118.png"/><Relationship Id="rId14" Type="http://schemas.openxmlformats.org/officeDocument/2006/relationships/image" Target="../media/image155.jpeg"/><Relationship Id="rId15" Type="http://schemas.openxmlformats.org/officeDocument/2006/relationships/image" Target="../media/image156.jpeg"/><Relationship Id="rId1" Type="http://schemas.openxmlformats.org/officeDocument/2006/relationships/slideLayout" Target="../slideLayouts/slideLayout21.xml"/><Relationship Id="rId2" Type="http://schemas.openxmlformats.org/officeDocument/2006/relationships/image" Target="../media/image145.png"/><Relationship Id="rId3" Type="http://schemas.openxmlformats.org/officeDocument/2006/relationships/image" Target="../media/image80.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9" Type="http://schemas.openxmlformats.org/officeDocument/2006/relationships/image" Target="../media/image151.png"/><Relationship Id="rId10" Type="http://schemas.openxmlformats.org/officeDocument/2006/relationships/image" Target="../media/image152.png"/></Relationships>
</file>

<file path=ppt/slides/_rels/slide34.xml.rels><?xml version="1.0" encoding="UTF-8" standalone="yes"?>
<Relationships xmlns="http://schemas.openxmlformats.org/package/2006/relationships"><Relationship Id="rId11" Type="http://schemas.openxmlformats.org/officeDocument/2006/relationships/image" Target="../media/image166.png"/><Relationship Id="rId12" Type="http://schemas.openxmlformats.org/officeDocument/2006/relationships/image" Target="../media/image167.png"/><Relationship Id="rId13" Type="http://schemas.openxmlformats.org/officeDocument/2006/relationships/image" Target="../media/image168.png"/><Relationship Id="rId14" Type="http://schemas.openxmlformats.org/officeDocument/2006/relationships/image" Target="../media/image169.jpeg"/><Relationship Id="rId15" Type="http://schemas.openxmlformats.org/officeDocument/2006/relationships/image" Target="../media/image170.jpeg"/><Relationship Id="rId1" Type="http://schemas.openxmlformats.org/officeDocument/2006/relationships/slideLayout" Target="../slideLayouts/slideLayout21.xml"/><Relationship Id="rId2" Type="http://schemas.openxmlformats.org/officeDocument/2006/relationships/image" Target="../media/image157.png"/><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1.png"/><Relationship Id="rId3" Type="http://schemas.openxmlformats.org/officeDocument/2006/relationships/image" Target="../media/image17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4.jpeg"/><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2.wdp"/><Relationship Id="rId1" Type="http://schemas.openxmlformats.org/officeDocument/2006/relationships/slideLayout" Target="../slideLayouts/slideLayout2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4.png"/><Relationship Id="rId1" Type="http://schemas.openxmlformats.org/officeDocument/2006/relationships/slideLayout" Target="../slideLayouts/slideLayout21.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1" Type="http://schemas.openxmlformats.org/officeDocument/2006/relationships/image" Target="../media/image184.png"/><Relationship Id="rId12" Type="http://schemas.openxmlformats.org/officeDocument/2006/relationships/image" Target="../media/image185.png"/><Relationship Id="rId13" Type="http://schemas.openxmlformats.org/officeDocument/2006/relationships/image" Target="../media/image186.png"/><Relationship Id="rId14" Type="http://schemas.openxmlformats.org/officeDocument/2006/relationships/image" Target="../media/image187.png"/><Relationship Id="rId1" Type="http://schemas.openxmlformats.org/officeDocument/2006/relationships/slideLayout" Target="../slideLayouts/slideLayout21.xml"/><Relationship Id="rId2" Type="http://schemas.openxmlformats.org/officeDocument/2006/relationships/image" Target="../media/image176.png"/><Relationship Id="rId3" Type="http://schemas.openxmlformats.org/officeDocument/2006/relationships/image" Target="../media/image4.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9" Type="http://schemas.openxmlformats.org/officeDocument/2006/relationships/image" Target="../media/image182.png"/><Relationship Id="rId10" Type="http://schemas.openxmlformats.org/officeDocument/2006/relationships/image" Target="../media/image1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8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3.wdp"/><Relationship Id="rId1" Type="http://schemas.openxmlformats.org/officeDocument/2006/relationships/slideLayout" Target="../slideLayouts/slideLayout21.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4.png"/><Relationship Id="rId1" Type="http://schemas.openxmlformats.org/officeDocument/2006/relationships/slideLayout" Target="../slideLayouts/slideLayout21.xml"/><Relationship Id="rId2" Type="http://schemas.openxmlformats.org/officeDocument/2006/relationships/image" Target="../media/image190.png"/></Relationships>
</file>

<file path=ppt/slides/_rels/slide47.xml.rels><?xml version="1.0" encoding="UTF-8" standalone="yes"?>
<Relationships xmlns="http://schemas.openxmlformats.org/package/2006/relationships"><Relationship Id="rId3" Type="http://schemas.openxmlformats.org/officeDocument/2006/relationships/image" Target="../media/image194.jpe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png"/><Relationship Id="rId9" Type="http://schemas.openxmlformats.org/officeDocument/2006/relationships/image" Target="../media/image200.png"/><Relationship Id="rId1" Type="http://schemas.openxmlformats.org/officeDocument/2006/relationships/slideLayout" Target="../slideLayouts/slideLayout21.xml"/><Relationship Id="rId2" Type="http://schemas.openxmlformats.org/officeDocument/2006/relationships/image" Target="../media/image193.png"/></Relationships>
</file>

<file path=ppt/slides/_rels/slide48.xml.rels><?xml version="1.0" encoding="UTF-8" standalone="yes"?>
<Relationships xmlns="http://schemas.openxmlformats.org/package/2006/relationships"><Relationship Id="rId11" Type="http://schemas.openxmlformats.org/officeDocument/2006/relationships/image" Target="../media/image210.png"/><Relationship Id="rId12" Type="http://schemas.openxmlformats.org/officeDocument/2006/relationships/image" Target="../media/image211.png"/><Relationship Id="rId13" Type="http://schemas.openxmlformats.org/officeDocument/2006/relationships/image" Target="../media/image212.png"/><Relationship Id="rId14" Type="http://schemas.openxmlformats.org/officeDocument/2006/relationships/image" Target="../media/image213.png"/><Relationship Id="rId15" Type="http://schemas.openxmlformats.org/officeDocument/2006/relationships/image" Target="../media/image214.png"/><Relationship Id="rId16" Type="http://schemas.openxmlformats.org/officeDocument/2006/relationships/image" Target="../media/image215.png"/><Relationship Id="rId17" Type="http://schemas.openxmlformats.org/officeDocument/2006/relationships/image" Target="../media/image216.png"/><Relationship Id="rId18" Type="http://schemas.openxmlformats.org/officeDocument/2006/relationships/image" Target="../media/image217.png"/><Relationship Id="rId1" Type="http://schemas.openxmlformats.org/officeDocument/2006/relationships/slideLayout" Target="../slideLayouts/slideLayout30.xml"/><Relationship Id="rId2" Type="http://schemas.openxmlformats.org/officeDocument/2006/relationships/image" Target="../media/image201.png"/><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png"/><Relationship Id="rId6" Type="http://schemas.openxmlformats.org/officeDocument/2006/relationships/image" Target="../media/image205.png"/><Relationship Id="rId7" Type="http://schemas.openxmlformats.org/officeDocument/2006/relationships/image" Target="../media/image206.png"/><Relationship Id="rId8" Type="http://schemas.openxmlformats.org/officeDocument/2006/relationships/image" Target="../media/image207.png"/><Relationship Id="rId9" Type="http://schemas.openxmlformats.org/officeDocument/2006/relationships/image" Target="../media/image208.png"/><Relationship Id="rId10" Type="http://schemas.openxmlformats.org/officeDocument/2006/relationships/image" Target="../media/image209.png"/></Relationships>
</file>

<file path=ppt/slides/_rels/slide49.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jpeg"/><Relationship Id="rId5" Type="http://schemas.openxmlformats.org/officeDocument/2006/relationships/image" Target="../media/image221.png"/><Relationship Id="rId6" Type="http://schemas.openxmlformats.org/officeDocument/2006/relationships/image" Target="../media/image222.jpeg"/><Relationship Id="rId1" Type="http://schemas.openxmlformats.org/officeDocument/2006/relationships/slideLayout" Target="../slideLayouts/slideLayout16.xml"/><Relationship Id="rId2" Type="http://schemas.openxmlformats.org/officeDocument/2006/relationships/image" Target="../media/image21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1.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3" Type="http://schemas.openxmlformats.org/officeDocument/2006/relationships/image" Target="../media/image229.jpeg"/><Relationship Id="rId4" Type="http://schemas.openxmlformats.org/officeDocument/2006/relationships/image" Target="../media/image230.png"/><Relationship Id="rId5" Type="http://schemas.openxmlformats.org/officeDocument/2006/relationships/image" Target="../media/image231.png"/><Relationship Id="rId6" Type="http://schemas.openxmlformats.org/officeDocument/2006/relationships/image" Target="../media/image4.pn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2.png"/><Relationship Id="rId3" Type="http://schemas.openxmlformats.org/officeDocument/2006/relationships/image" Target="../media/image233.png"/></Relationships>
</file>

<file path=ppt/slides/_rels/slide53.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238.png"/><Relationship Id="rId7" Type="http://schemas.openxmlformats.org/officeDocument/2006/relationships/image" Target="../media/image239.png"/><Relationship Id="rId1" Type="http://schemas.openxmlformats.org/officeDocument/2006/relationships/slideLayout" Target="../slideLayouts/slideLayout16.xml"/><Relationship Id="rId2" Type="http://schemas.openxmlformats.org/officeDocument/2006/relationships/image" Target="../media/image234.png"/></Relationships>
</file>

<file path=ppt/slides/_rels/slide54.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1" Type="http://schemas.openxmlformats.org/officeDocument/2006/relationships/slideLayout" Target="../slideLayouts/slideLayout49.xml"/><Relationship Id="rId2"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png"/><Relationship Id="rId7" Type="http://schemas.openxmlformats.org/officeDocument/2006/relationships/image" Target="../media/image248.png"/><Relationship Id="rId8" Type="http://schemas.openxmlformats.org/officeDocument/2006/relationships/image" Target="../media/image249.png"/><Relationship Id="rId9" Type="http://schemas.openxmlformats.org/officeDocument/2006/relationships/image" Target="../media/image250.png"/><Relationship Id="rId1" Type="http://schemas.openxmlformats.org/officeDocument/2006/relationships/slideLayout" Target="../slideLayouts/slideLayout63.xml"/><Relationship Id="rId2" Type="http://schemas.openxmlformats.org/officeDocument/2006/relationships/image" Target="../media/image240.png"/></Relationships>
</file>

<file path=ppt/slides/_rels/slide56.xml.rels><?xml version="1.0" encoding="UTF-8" standalone="yes"?>
<Relationships xmlns="http://schemas.openxmlformats.org/package/2006/relationships"><Relationship Id="rId9" Type="http://schemas.openxmlformats.org/officeDocument/2006/relationships/image" Target="../media/image257.png"/><Relationship Id="rId20" Type="http://schemas.openxmlformats.org/officeDocument/2006/relationships/image" Target="../media/image268.png"/><Relationship Id="rId21" Type="http://schemas.openxmlformats.org/officeDocument/2006/relationships/image" Target="../media/image269.png"/><Relationship Id="rId22" Type="http://schemas.openxmlformats.org/officeDocument/2006/relationships/image" Target="../media/image270.png"/><Relationship Id="rId10" Type="http://schemas.openxmlformats.org/officeDocument/2006/relationships/image" Target="../media/image258.png"/><Relationship Id="rId11" Type="http://schemas.openxmlformats.org/officeDocument/2006/relationships/image" Target="../media/image259.png"/><Relationship Id="rId12" Type="http://schemas.openxmlformats.org/officeDocument/2006/relationships/image" Target="../media/image260.png"/><Relationship Id="rId13" Type="http://schemas.openxmlformats.org/officeDocument/2006/relationships/image" Target="../media/image261.png"/><Relationship Id="rId14" Type="http://schemas.openxmlformats.org/officeDocument/2006/relationships/image" Target="../media/image262.png"/><Relationship Id="rId15" Type="http://schemas.openxmlformats.org/officeDocument/2006/relationships/image" Target="../media/image263.png"/><Relationship Id="rId16" Type="http://schemas.openxmlformats.org/officeDocument/2006/relationships/image" Target="../media/image264.png"/><Relationship Id="rId17" Type="http://schemas.openxmlformats.org/officeDocument/2006/relationships/image" Target="../media/image265.png"/><Relationship Id="rId18" Type="http://schemas.openxmlformats.org/officeDocument/2006/relationships/image" Target="../media/image266.png"/><Relationship Id="rId19" Type="http://schemas.openxmlformats.org/officeDocument/2006/relationships/image" Target="../media/image267.png"/><Relationship Id="rId1" Type="http://schemas.openxmlformats.org/officeDocument/2006/relationships/slideLayout" Target="../slideLayouts/slideLayout77.xml"/><Relationship Id="rId2" Type="http://schemas.openxmlformats.org/officeDocument/2006/relationships/image" Target="../media/image240.png"/><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png"/><Relationship Id="rId6" Type="http://schemas.openxmlformats.org/officeDocument/2006/relationships/image" Target="../media/image254.png"/><Relationship Id="rId7" Type="http://schemas.openxmlformats.org/officeDocument/2006/relationships/image" Target="../media/image255.png"/><Relationship Id="rId8" Type="http://schemas.openxmlformats.org/officeDocument/2006/relationships/image" Target="../media/image256.png"/></Relationships>
</file>

<file path=ppt/slides/_rels/slide57.xml.rels><?xml version="1.0" encoding="UTF-8" standalone="yes"?>
<Relationships xmlns="http://schemas.openxmlformats.org/package/2006/relationships"><Relationship Id="rId3" Type="http://schemas.openxmlformats.org/officeDocument/2006/relationships/image" Target="../media/image271.png"/><Relationship Id="rId4" Type="http://schemas.openxmlformats.org/officeDocument/2006/relationships/image" Target="../media/image272.png"/><Relationship Id="rId5" Type="http://schemas.openxmlformats.org/officeDocument/2006/relationships/image" Target="../media/image273.png"/><Relationship Id="rId1" Type="http://schemas.openxmlformats.org/officeDocument/2006/relationships/slideLayout" Target="../slideLayouts/slideLayout105.xml"/><Relationship Id="rId2" Type="http://schemas.openxmlformats.org/officeDocument/2006/relationships/image" Target="../media/image2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png"/></Relationships>
</file>

<file path=ppt/slides/_rels/slide59.xml.rels><?xml version="1.0" encoding="UTF-8" standalone="yes"?>
<Relationships xmlns="http://schemas.openxmlformats.org/package/2006/relationships"><Relationship Id="rId11" Type="http://schemas.openxmlformats.org/officeDocument/2006/relationships/image" Target="../media/image281.png"/><Relationship Id="rId12" Type="http://schemas.openxmlformats.org/officeDocument/2006/relationships/image" Target="../media/image282.png"/><Relationship Id="rId13" Type="http://schemas.openxmlformats.org/officeDocument/2006/relationships/image" Target="../media/image283.png"/><Relationship Id="rId1" Type="http://schemas.openxmlformats.org/officeDocument/2006/relationships/slideLayout" Target="../slideLayouts/slideLayout119.xml"/><Relationship Id="rId2" Type="http://schemas.openxmlformats.org/officeDocument/2006/relationships/image" Target="../media/image240.png"/><Relationship Id="rId3" Type="http://schemas.openxmlformats.org/officeDocument/2006/relationships/image" Target="../media/image271.png"/><Relationship Id="rId4" Type="http://schemas.openxmlformats.org/officeDocument/2006/relationships/image" Target="../media/image274.png"/><Relationship Id="rId5" Type="http://schemas.openxmlformats.org/officeDocument/2006/relationships/image" Target="../media/image275.png"/><Relationship Id="rId6" Type="http://schemas.openxmlformats.org/officeDocument/2006/relationships/image" Target="../media/image276.png"/><Relationship Id="rId7" Type="http://schemas.openxmlformats.org/officeDocument/2006/relationships/image" Target="../media/image277.png"/><Relationship Id="rId8" Type="http://schemas.openxmlformats.org/officeDocument/2006/relationships/image" Target="../media/image278.png"/><Relationship Id="rId9" Type="http://schemas.openxmlformats.org/officeDocument/2006/relationships/image" Target="../media/image279.png"/><Relationship Id="rId10" Type="http://schemas.openxmlformats.org/officeDocument/2006/relationships/image" Target="../media/image2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jpeg"/><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71.png"/><Relationship Id="rId4" Type="http://schemas.openxmlformats.org/officeDocument/2006/relationships/image" Target="../media/image284.png"/><Relationship Id="rId5" Type="http://schemas.openxmlformats.org/officeDocument/2006/relationships/image" Target="../media/image277.png"/><Relationship Id="rId6" Type="http://schemas.openxmlformats.org/officeDocument/2006/relationships/image" Target="../media/image278.png"/><Relationship Id="rId7" Type="http://schemas.openxmlformats.org/officeDocument/2006/relationships/image" Target="../media/image279.png"/><Relationship Id="rId8" Type="http://schemas.openxmlformats.org/officeDocument/2006/relationships/image" Target="../media/image280.png"/><Relationship Id="rId9" Type="http://schemas.openxmlformats.org/officeDocument/2006/relationships/image" Target="../media/image281.png"/><Relationship Id="rId10" Type="http://schemas.openxmlformats.org/officeDocument/2006/relationships/image" Target="../media/image282.png"/><Relationship Id="rId11" Type="http://schemas.openxmlformats.org/officeDocument/2006/relationships/image" Target="../media/image283.png"/><Relationship Id="rId1" Type="http://schemas.openxmlformats.org/officeDocument/2006/relationships/slideLayout" Target="../slideLayouts/slideLayout133.xml"/><Relationship Id="rId2" Type="http://schemas.openxmlformats.org/officeDocument/2006/relationships/image" Target="../media/image240.png"/></Relationships>
</file>

<file path=ppt/slides/_rels/slide61.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286.png"/><Relationship Id="rId5" Type="http://schemas.openxmlformats.org/officeDocument/2006/relationships/image" Target="../media/image287.png"/><Relationship Id="rId1" Type="http://schemas.openxmlformats.org/officeDocument/2006/relationships/slideLayout" Target="../slideLayouts/slideLayout91.xml"/><Relationship Id="rId2" Type="http://schemas.openxmlformats.org/officeDocument/2006/relationships/image" Target="../media/image2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240.png"/><Relationship Id="rId3" Type="http://schemas.openxmlformats.org/officeDocument/2006/relationships/image" Target="../media/image288.png"/></Relationships>
</file>

<file path=ppt/slides/_rels/slide63.xml.rels><?xml version="1.0" encoding="UTF-8" standalone="yes"?>
<Relationships xmlns="http://schemas.openxmlformats.org/package/2006/relationships"><Relationship Id="rId3" Type="http://schemas.openxmlformats.org/officeDocument/2006/relationships/image" Target="../media/image289.png"/><Relationship Id="rId4" Type="http://schemas.openxmlformats.org/officeDocument/2006/relationships/image" Target="../media/image290.png"/><Relationship Id="rId5" Type="http://schemas.openxmlformats.org/officeDocument/2006/relationships/image" Target="../media/image291.png"/><Relationship Id="rId6" Type="http://schemas.openxmlformats.org/officeDocument/2006/relationships/image" Target="../media/image292.png"/><Relationship Id="rId7" Type="http://schemas.openxmlformats.org/officeDocument/2006/relationships/image" Target="../media/image293.png"/><Relationship Id="rId8" Type="http://schemas.openxmlformats.org/officeDocument/2006/relationships/image" Target="../media/image294.png"/><Relationship Id="rId9" Type="http://schemas.openxmlformats.org/officeDocument/2006/relationships/image" Target="../media/image295.png"/><Relationship Id="rId10" Type="http://schemas.openxmlformats.org/officeDocument/2006/relationships/image" Target="../media/image296.png"/><Relationship Id="rId11" Type="http://schemas.openxmlformats.org/officeDocument/2006/relationships/image" Target="../media/image297.png"/><Relationship Id="rId1" Type="http://schemas.openxmlformats.org/officeDocument/2006/relationships/slideLayout" Target="../slideLayouts/slideLayout175.xml"/><Relationship Id="rId2" Type="http://schemas.openxmlformats.org/officeDocument/2006/relationships/image" Target="../media/image240.png"/></Relationships>
</file>

<file path=ppt/slides/_rels/slide64.xml.rels><?xml version="1.0" encoding="UTF-8" standalone="yes"?>
<Relationships xmlns="http://schemas.openxmlformats.org/package/2006/relationships"><Relationship Id="rId3" Type="http://schemas.openxmlformats.org/officeDocument/2006/relationships/image" Target="../media/image298.png"/><Relationship Id="rId4" Type="http://schemas.openxmlformats.org/officeDocument/2006/relationships/image" Target="../media/image299.png"/><Relationship Id="rId5" Type="http://schemas.openxmlformats.org/officeDocument/2006/relationships/image" Target="../media/image300.png"/><Relationship Id="rId6" Type="http://schemas.openxmlformats.org/officeDocument/2006/relationships/image" Target="../media/image301.png"/><Relationship Id="rId7" Type="http://schemas.openxmlformats.org/officeDocument/2006/relationships/image" Target="../media/image302.png"/><Relationship Id="rId1" Type="http://schemas.openxmlformats.org/officeDocument/2006/relationships/slideLayout" Target="../slideLayouts/slideLayout161.xml"/><Relationship Id="rId2" Type="http://schemas.openxmlformats.org/officeDocument/2006/relationships/image" Target="../media/image2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4.jpeg"/><Relationship Id="rId3"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6.jpe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jpe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0"/>
          </a:xfrm>
          <a:prstGeom prst="rect">
            <a:avLst/>
          </a:prstGeom>
        </p:spPr>
      </p:pic>
      <p:sp>
        <p:nvSpPr>
          <p:cNvPr id="3" name="TextBox 2"/>
          <p:cNvSpPr txBox="1"/>
          <p:nvPr/>
        </p:nvSpPr>
        <p:spPr>
          <a:xfrm>
            <a:off x="13208000" y="6824133"/>
            <a:ext cx="184666" cy="384721"/>
          </a:xfrm>
          <a:prstGeom prst="rect">
            <a:avLst/>
          </a:prstGeom>
          <a:noFill/>
        </p:spPr>
        <p:txBody>
          <a:bodyPr wrap="none" rtlCol="0">
            <a:spAutoFit/>
          </a:bodyPr>
          <a:lstStyle/>
          <a:p>
            <a:endParaRPr lang="en-US" dirty="0">
              <a:latin typeface="Helvetica Regular" charset="0"/>
            </a:endParaRPr>
          </a:p>
        </p:txBody>
      </p:sp>
      <p:sp>
        <p:nvSpPr>
          <p:cNvPr id="13" name="Rectangle 12"/>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206053" y="5741647"/>
            <a:ext cx="3803253" cy="307807"/>
          </a:xfrm>
          <a:prstGeom prst="rect">
            <a:avLst/>
          </a:prstGeom>
        </p:spPr>
      </p:pic>
      <p:sp>
        <p:nvSpPr>
          <p:cNvPr id="8" name="TextBox 7"/>
          <p:cNvSpPr txBox="1"/>
          <p:nvPr/>
        </p:nvSpPr>
        <p:spPr>
          <a:xfrm>
            <a:off x="0" y="5234762"/>
            <a:ext cx="12192000" cy="543739"/>
          </a:xfrm>
          <a:prstGeom prst="rect">
            <a:avLst/>
          </a:prstGeom>
          <a:noFill/>
        </p:spPr>
        <p:txBody>
          <a:bodyPr wrap="square" rtlCol="0">
            <a:spAutoFit/>
          </a:bodyPr>
          <a:lstStyle/>
          <a:p>
            <a:pPr algn="ctr">
              <a:lnSpc>
                <a:spcPct val="90000"/>
              </a:lnSpc>
            </a:pPr>
            <a:r>
              <a:rPr lang="en-US" sz="3200" spc="200" dirty="0" smtClean="0">
                <a:solidFill>
                  <a:schemeClr val="bg1"/>
                </a:solidFill>
                <a:latin typeface="Helvetica Regular" charset="0"/>
                <a:cs typeface="Helvetica Regular" charset="0"/>
              </a:rPr>
              <a:t>THE UNFRANCHISE</a:t>
            </a:r>
            <a:r>
              <a:rPr lang="en-US" sz="3200" spc="200" baseline="30000" dirty="0" smtClean="0">
                <a:solidFill>
                  <a:schemeClr val="bg1"/>
                </a:solidFill>
                <a:latin typeface="Helvetica Regular" charset="0"/>
                <a:cs typeface="Helvetica Regular" charset="0"/>
              </a:rPr>
              <a:t>® </a:t>
            </a:r>
            <a:r>
              <a:rPr lang="en-US" sz="3200" spc="200" dirty="0" smtClean="0">
                <a:solidFill>
                  <a:schemeClr val="bg1"/>
                </a:solidFill>
                <a:latin typeface="Helvetica Regular" charset="0"/>
                <a:cs typeface="Helvetica Regular" charset="0"/>
              </a:rPr>
              <a:t>BUSINESS</a:t>
            </a:r>
            <a:endParaRPr lang="en-US" sz="3200" spc="200" dirty="0">
              <a:solidFill>
                <a:schemeClr val="bg1"/>
              </a:solidFill>
              <a:latin typeface="Helvetica Regular" charset="0"/>
              <a:cs typeface="Helvetica Regular" charset="0"/>
            </a:endParaRPr>
          </a:p>
        </p:txBody>
      </p:sp>
      <p:sp>
        <p:nvSpPr>
          <p:cNvPr id="11" name="Rectangle 10"/>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2" name="Rectangle 11"/>
          <p:cNvSpPr/>
          <p:nvPr/>
        </p:nvSpPr>
        <p:spPr>
          <a:xfrm>
            <a:off x="11183410" y="4879563"/>
            <a:ext cx="785619" cy="1323439"/>
          </a:xfrm>
          <a:prstGeom prst="rect">
            <a:avLst/>
          </a:prstGeom>
        </p:spPr>
        <p:txBody>
          <a:bodyPr wrap="square">
            <a:spAutoFit/>
          </a:bodyPr>
          <a:lstStyle/>
          <a:p>
            <a:r>
              <a:rPr lang="en-US" sz="8000" dirty="0" smtClean="0">
                <a:solidFill>
                  <a:schemeClr val="bg1"/>
                </a:solidFill>
                <a:latin typeface="Helvetica Regular" charset="0"/>
                <a:cs typeface="Helvetica Regular" charset="0"/>
              </a:rPr>
              <a:t>]</a:t>
            </a:r>
            <a:endParaRPr lang="en-US" sz="8000" dirty="0">
              <a:solidFill>
                <a:schemeClr val="bg1"/>
              </a:solidFill>
              <a:latin typeface="Helvetica Regular" charset="0"/>
              <a:cs typeface="Helvetica Regular" charset="0"/>
            </a:endParaRPr>
          </a:p>
        </p:txBody>
      </p:sp>
      <p:sp>
        <p:nvSpPr>
          <p:cNvPr id="9" name="Rectangle 17"/>
          <p:cNvSpPr>
            <a:spLocks noChangeArrowheads="1"/>
          </p:cNvSpPr>
          <p:nvPr/>
        </p:nvSpPr>
        <p:spPr bwMode="auto">
          <a:xfrm>
            <a:off x="0" y="6515100"/>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1000" dirty="0" smtClean="0">
                <a:solidFill>
                  <a:schemeClr val="bg1"/>
                </a:solidFill>
                <a:latin typeface="Helvetica Regular" charset="0"/>
                <a:ea typeface="Helvetica Regular" charset="0"/>
                <a:cs typeface="Helvetica Regular" charset="0"/>
              </a:rPr>
              <a:t>Copyright © 2016 Market America Worldwide</a:t>
            </a:r>
            <a:endParaRPr lang="en-US" sz="1000" dirty="0">
              <a:solidFill>
                <a:schemeClr val="bg1"/>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3483344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Rectangle 47"/>
          <p:cNvSpPr/>
          <p:nvPr/>
        </p:nvSpPr>
        <p:spPr>
          <a:xfrm>
            <a:off x="596974" y="627680"/>
            <a:ext cx="4757450" cy="290636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 name="Rectangle 2"/>
          <p:cNvSpPr/>
          <p:nvPr/>
        </p:nvSpPr>
        <p:spPr>
          <a:xfrm>
            <a:off x="596975" y="2338431"/>
            <a:ext cx="4757450" cy="877159"/>
          </a:xfrm>
          <a:prstGeom prst="rect">
            <a:avLst/>
          </a:prstGeom>
        </p:spPr>
        <p:txBody>
          <a:bodyPr wrap="square" lIns="91414" tIns="45718" rIns="91414" bIns="45718">
            <a:spAutoFit/>
          </a:bodyPr>
          <a:lstStyle/>
          <a:p>
            <a:pPr defTabSz="457047"/>
            <a:r>
              <a:rPr lang="en-US" sz="1750" b="1" spc="-80" dirty="0" smtClean="0">
                <a:latin typeface="Helvetica Regular" charset="0"/>
                <a:cs typeface="Helvetica Regular" charset="0"/>
              </a:rPr>
              <a:t>ESTIMATED ACCUMULATED RETAIL SALES</a:t>
            </a:r>
            <a:r>
              <a:rPr lang="en-US" sz="1750" baseline="30000" dirty="0" smtClean="0">
                <a:latin typeface="Helvetica"/>
                <a:cs typeface="Helvetica"/>
              </a:rPr>
              <a:t>†</a:t>
            </a:r>
            <a:r>
              <a:rPr lang="en-US" sz="1750" b="1" spc="-80" dirty="0" smtClean="0">
                <a:latin typeface="Helvetica Regular" charset="0"/>
                <a:cs typeface="Helvetica Regular" charset="0"/>
              </a:rPr>
              <a:t>:</a:t>
            </a:r>
          </a:p>
          <a:p>
            <a:pPr defTabSz="457047"/>
            <a:r>
              <a:rPr lang="en-US" sz="3400" b="1" dirty="0" smtClean="0">
                <a:solidFill>
                  <a:srgbClr val="FFFFFF"/>
                </a:solidFill>
                <a:latin typeface="Helvetica Regular" charset="0"/>
                <a:cs typeface="Helvetica Regular" charset="0"/>
              </a:rPr>
              <a:t>$7,000,367,769</a:t>
            </a:r>
            <a:endParaRPr lang="en-US" sz="3400" b="1" baseline="30000" dirty="0">
              <a:solidFill>
                <a:schemeClr val="bg1"/>
              </a:solidFill>
              <a:latin typeface="Helvetica Regular" charset="0"/>
              <a:cs typeface="Helvetica Regular" charset="0"/>
            </a:endParaRPr>
          </a:p>
        </p:txBody>
      </p:sp>
      <p:sp>
        <p:nvSpPr>
          <p:cNvPr id="7" name="Rectangle 6"/>
          <p:cNvSpPr/>
          <p:nvPr/>
        </p:nvSpPr>
        <p:spPr>
          <a:xfrm>
            <a:off x="648243" y="989046"/>
            <a:ext cx="4706181" cy="1091748"/>
          </a:xfrm>
          <a:prstGeom prst="rect">
            <a:avLst/>
          </a:prstGeom>
        </p:spPr>
        <p:txBody>
          <a:bodyPr wrap="square" lIns="91414" tIns="45718" rIns="91414" bIns="45718">
            <a:spAutoFit/>
          </a:bodyPr>
          <a:lstStyle/>
          <a:p>
            <a:pPr defTabSz="457047">
              <a:lnSpc>
                <a:spcPts val="4380"/>
              </a:lnSpc>
            </a:pPr>
            <a:r>
              <a:rPr lang="en-US" sz="3400" b="1" spc="100" dirty="0">
                <a:solidFill>
                  <a:schemeClr val="bg1"/>
                </a:solidFill>
                <a:latin typeface="Helvetica Regular" charset="0"/>
                <a:cs typeface="Helvetica Regular" charset="0"/>
              </a:rPr>
              <a:t>WORLDWIDE </a:t>
            </a:r>
            <a:endParaRPr lang="en-US" sz="3400" b="1" spc="100" dirty="0" smtClean="0">
              <a:solidFill>
                <a:schemeClr val="bg1"/>
              </a:solidFill>
              <a:latin typeface="Helvetica Regular" charset="0"/>
              <a:cs typeface="Helvetica Regular" charset="0"/>
            </a:endParaRPr>
          </a:p>
          <a:p>
            <a:pPr defTabSz="457047">
              <a:lnSpc>
                <a:spcPts val="3280"/>
              </a:lnSpc>
            </a:pPr>
            <a:r>
              <a:rPr lang="en-US" sz="3400" b="1" spc="100" dirty="0" smtClean="0">
                <a:solidFill>
                  <a:schemeClr val="bg1"/>
                </a:solidFill>
                <a:latin typeface="Helvetica Regular" charset="0"/>
                <a:cs typeface="Helvetica Regular" charset="0"/>
              </a:rPr>
              <a:t>COMPANY SALES</a:t>
            </a:r>
            <a:endParaRPr lang="en-US" sz="3400" baseline="30000" dirty="0">
              <a:solidFill>
                <a:schemeClr val="bg1"/>
              </a:solidFill>
              <a:latin typeface="Helvetica Light"/>
              <a:cs typeface="Helvetica Light"/>
            </a:endParaRPr>
          </a:p>
        </p:txBody>
      </p:sp>
      <p:sp>
        <p:nvSpPr>
          <p:cNvPr id="8" name="Rectangle 12"/>
          <p:cNvSpPr>
            <a:spLocks noChangeArrowheads="1"/>
          </p:cNvSpPr>
          <p:nvPr/>
        </p:nvSpPr>
        <p:spPr bwMode="auto">
          <a:xfrm>
            <a:off x="325679" y="4256319"/>
            <a:ext cx="4693920" cy="1196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3200" dirty="0">
                <a:latin typeface="Helvetica Regular" charset="0"/>
                <a:cs typeface="Helvetica Regular" charset="0"/>
              </a:rPr>
              <a:t/>
            </a:r>
            <a:br>
              <a:rPr lang="en-US" sz="3200" dirty="0">
                <a:latin typeface="Helvetica Regular" charset="0"/>
                <a:cs typeface="Helvetica Regular" charset="0"/>
              </a:rPr>
            </a:br>
            <a:endParaRPr lang="en-US" sz="3200" dirty="0">
              <a:latin typeface="Helvetica Regular" charset="0"/>
              <a:cs typeface="Helvetica Regular" charset="0"/>
            </a:endParaRPr>
          </a:p>
        </p:txBody>
      </p:sp>
      <p:sp>
        <p:nvSpPr>
          <p:cNvPr id="9" name="Rectangle 13"/>
          <p:cNvSpPr>
            <a:spLocks noChangeArrowheads="1"/>
          </p:cNvSpPr>
          <p:nvPr/>
        </p:nvSpPr>
        <p:spPr bwMode="auto">
          <a:xfrm>
            <a:off x="4508273" y="4707874"/>
            <a:ext cx="410718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1800" b="1" dirty="0" smtClean="0">
                <a:latin typeface="Helvetica Regular" charset="0"/>
                <a:cs typeface="Helvetica Regular" charset="0"/>
              </a:rPr>
              <a:t>TOTAL COMMISSIONS </a:t>
            </a:r>
          </a:p>
          <a:p>
            <a:pPr defTabSz="457047"/>
            <a:r>
              <a:rPr lang="en-US" sz="1800" b="1" dirty="0" smtClean="0">
                <a:latin typeface="Helvetica Regular" charset="0"/>
                <a:cs typeface="Helvetica Regular" charset="0"/>
              </a:rPr>
              <a:t>EARNED:</a:t>
            </a:r>
            <a:br>
              <a:rPr lang="en-US" sz="1800" b="1" dirty="0" smtClean="0">
                <a:latin typeface="Helvetica Regular" charset="0"/>
                <a:cs typeface="Helvetica Regular" charset="0"/>
              </a:rPr>
            </a:br>
            <a:r>
              <a:rPr lang="en-US" sz="3400" b="1" dirty="0" smtClean="0">
                <a:solidFill>
                  <a:srgbClr val="0FB7FF"/>
                </a:solidFill>
                <a:latin typeface="Helvetica Regular" charset="0"/>
                <a:cs typeface="Helvetica Regular" charset="0"/>
              </a:rPr>
              <a:t>$1,811,044,539</a:t>
            </a:r>
            <a:endParaRPr lang="en-US" sz="3400" b="1" dirty="0">
              <a:solidFill>
                <a:srgbClr val="0FB7FF"/>
              </a:solidFill>
              <a:latin typeface="Helvetica Regular" charset="0"/>
              <a:cs typeface="Helvetica Regular" charset="0"/>
            </a:endParaRPr>
          </a:p>
        </p:txBody>
      </p:sp>
      <p:sp>
        <p:nvSpPr>
          <p:cNvPr id="10" name="Rectangle 14"/>
          <p:cNvSpPr>
            <a:spLocks noChangeArrowheads="1"/>
          </p:cNvSpPr>
          <p:nvPr/>
        </p:nvSpPr>
        <p:spPr bwMode="auto">
          <a:xfrm>
            <a:off x="8349242" y="4707874"/>
            <a:ext cx="419759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1800" b="1" dirty="0" smtClean="0">
                <a:latin typeface="Helvetica Regular" charset="0"/>
                <a:cs typeface="Helvetica Regular" charset="0"/>
              </a:rPr>
              <a:t>TOTAL UNFRANCHISE</a:t>
            </a:r>
            <a:r>
              <a:rPr lang="en-US" sz="1800" b="1" baseline="30000" dirty="0" smtClean="0">
                <a:latin typeface="Helvetica Regular" charset="0"/>
                <a:cs typeface="Helvetica Regular" charset="0"/>
              </a:rPr>
              <a:t>®</a:t>
            </a:r>
            <a:r>
              <a:rPr lang="en-US" sz="1800" b="1" dirty="0" smtClean="0">
                <a:latin typeface="Helvetica Regular" charset="0"/>
                <a:cs typeface="Helvetica Regular" charset="0"/>
              </a:rPr>
              <a:t> </a:t>
            </a:r>
            <a:br>
              <a:rPr lang="en-US" sz="1800" b="1" dirty="0" smtClean="0">
                <a:latin typeface="Helvetica Regular" charset="0"/>
                <a:cs typeface="Helvetica Regular" charset="0"/>
              </a:rPr>
            </a:br>
            <a:r>
              <a:rPr lang="en-US" sz="1800" b="1" dirty="0" smtClean="0">
                <a:latin typeface="Helvetica Regular" charset="0"/>
                <a:cs typeface="Helvetica Regular" charset="0"/>
              </a:rPr>
              <a:t>OWNER EARNINGS</a:t>
            </a:r>
            <a:r>
              <a:rPr lang="en-US" sz="1800" dirty="0" smtClean="0">
                <a:latin typeface="Helvetica"/>
                <a:cs typeface="Helvetica"/>
              </a:rPr>
              <a:t>**</a:t>
            </a:r>
            <a:r>
              <a:rPr lang="en-US" sz="1800" b="1" dirty="0" smtClean="0">
                <a:latin typeface="Helvetica Regular" charset="0"/>
                <a:cs typeface="Helvetica Regular" charset="0"/>
              </a:rPr>
              <a:t>:</a:t>
            </a:r>
            <a:br>
              <a:rPr lang="en-US" sz="1800" b="1" dirty="0" smtClean="0">
                <a:latin typeface="Helvetica Regular" charset="0"/>
                <a:cs typeface="Helvetica Regular" charset="0"/>
              </a:rPr>
            </a:br>
            <a:r>
              <a:rPr lang="en-US" sz="3400" b="1" dirty="0" smtClean="0">
                <a:solidFill>
                  <a:srgbClr val="0FB7FF"/>
                </a:solidFill>
                <a:latin typeface="Helvetica Regular" charset="0"/>
                <a:cs typeface="Helvetica Regular" charset="0"/>
              </a:rPr>
              <a:t>$3,667,635,832</a:t>
            </a:r>
            <a:endParaRPr lang="en-US" sz="3400" b="1" dirty="0">
              <a:solidFill>
                <a:srgbClr val="7F7F7F"/>
              </a:solidFill>
              <a:latin typeface="Helvetica Regular" charset="0"/>
              <a:cs typeface="Helvetica Regular" charset="0"/>
            </a:endParaRPr>
          </a:p>
        </p:txBody>
      </p:sp>
      <p:sp>
        <p:nvSpPr>
          <p:cNvPr id="11" name="Rectangle 15"/>
          <p:cNvSpPr>
            <a:spLocks noChangeArrowheads="1"/>
          </p:cNvSpPr>
          <p:nvPr/>
        </p:nvSpPr>
        <p:spPr bwMode="auto">
          <a:xfrm>
            <a:off x="3880271" y="4552650"/>
            <a:ext cx="62345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4800" b="1" dirty="0">
                <a:latin typeface="Helvetica Regular" charset="0"/>
                <a:cs typeface="Helvetica Regular" charset="0"/>
              </a:rPr>
              <a:t>+</a:t>
            </a:r>
          </a:p>
        </p:txBody>
      </p:sp>
      <p:sp>
        <p:nvSpPr>
          <p:cNvPr id="12" name="Rectangle 16"/>
          <p:cNvSpPr>
            <a:spLocks noChangeArrowheads="1"/>
          </p:cNvSpPr>
          <p:nvPr/>
        </p:nvSpPr>
        <p:spPr bwMode="auto">
          <a:xfrm>
            <a:off x="7680314" y="4538539"/>
            <a:ext cx="754381"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4800" b="1" dirty="0">
                <a:latin typeface="Helvetica Regular" charset="0"/>
                <a:cs typeface="Helvetica Regular" charset="0"/>
              </a:rPr>
              <a:t>=</a:t>
            </a:r>
          </a:p>
        </p:txBody>
      </p:sp>
      <p:sp>
        <p:nvSpPr>
          <p:cNvPr id="13" name="Rectangle 17"/>
          <p:cNvSpPr>
            <a:spLocks noChangeArrowheads="1"/>
          </p:cNvSpPr>
          <p:nvPr/>
        </p:nvSpPr>
        <p:spPr bwMode="auto">
          <a:xfrm>
            <a:off x="1011152" y="6294530"/>
            <a:ext cx="10630512" cy="32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lvl="0" algn="r" defTabSz="457047"/>
            <a:r>
              <a:rPr lang="en-US" sz="1000" dirty="0" smtClean="0">
                <a:latin typeface="Helvetica Regular" charset="0"/>
                <a:cs typeface="Helvetica Regular" charset="0"/>
              </a:rPr>
              <a:t>**AS OF MARCH 31, 2016 (SINCE THE COMPANY’S INCEPTION) *ESTIMATED RETAIL PROFITS BASED ON SUGGESTED RETAIL PRICE </a:t>
            </a:r>
            <a:br>
              <a:rPr lang="en-US" sz="1000" dirty="0" smtClean="0">
                <a:latin typeface="Helvetica Regular" charset="0"/>
                <a:cs typeface="Helvetica Regular" charset="0"/>
              </a:rPr>
            </a:br>
            <a:r>
              <a:rPr lang="en-US" sz="1000" dirty="0" smtClean="0">
                <a:latin typeface="Helvetica Regular" charset="0"/>
                <a:cs typeface="Helvetica Regular" charset="0"/>
              </a:rPr>
              <a:t>†ESTIMATED ACCUMULATED RETAIL SALES BASED ON SUGGESTED RETAIL PRICE</a:t>
            </a:r>
          </a:p>
          <a:p>
            <a:pPr lvl="0" algn="r" defTabSz="457047"/>
            <a:r>
              <a:rPr lang="en-US" sz="1000" dirty="0" smtClean="0">
                <a:solidFill>
                  <a:srgbClr val="FFFFFF"/>
                </a:solidFill>
                <a:latin typeface="Helvetica Regular" charset="0"/>
                <a:cs typeface="Helvetica Regular" charset="0"/>
              </a:rPr>
              <a:t>                 </a:t>
            </a:r>
            <a:endParaRPr lang="en-US" sz="1000" dirty="0">
              <a:solidFill>
                <a:srgbClr val="FFFFFF"/>
              </a:solidFill>
              <a:latin typeface="Helvetica Regular" charset="0"/>
              <a:cs typeface="Helvetica Regular" charset="0"/>
            </a:endParaRPr>
          </a:p>
        </p:txBody>
      </p:sp>
      <p:sp>
        <p:nvSpPr>
          <p:cNvPr id="45" name="Rectangle 13"/>
          <p:cNvSpPr>
            <a:spLocks noChangeArrowheads="1"/>
          </p:cNvSpPr>
          <p:nvPr/>
        </p:nvSpPr>
        <p:spPr bwMode="auto">
          <a:xfrm>
            <a:off x="720847" y="4705054"/>
            <a:ext cx="410718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ctr"/>
          <a:lstStyle/>
          <a:p>
            <a:pPr defTabSz="457047"/>
            <a:r>
              <a:rPr lang="en-US" sz="1800" b="1" dirty="0" smtClean="0">
                <a:latin typeface="Helvetica Regular" charset="0"/>
                <a:cs typeface="Helvetica Regular" charset="0"/>
              </a:rPr>
              <a:t>TOTAL ESTIMATED RETAIL</a:t>
            </a:r>
            <a:br>
              <a:rPr lang="en-US" sz="1800" b="1" dirty="0" smtClean="0">
                <a:latin typeface="Helvetica Regular" charset="0"/>
                <a:cs typeface="Helvetica Regular" charset="0"/>
              </a:rPr>
            </a:br>
            <a:r>
              <a:rPr lang="en-US" sz="1800" b="1" dirty="0" smtClean="0">
                <a:latin typeface="Helvetica Regular" charset="0"/>
                <a:cs typeface="Helvetica Regular" charset="0"/>
              </a:rPr>
              <a:t>PROFITS EARNED</a:t>
            </a:r>
            <a:r>
              <a:rPr lang="en-US" sz="1800" dirty="0">
                <a:latin typeface="Helvetica"/>
                <a:cs typeface="Helvetica"/>
              </a:rPr>
              <a:t>*</a:t>
            </a:r>
            <a:r>
              <a:rPr lang="en-US" sz="1800" b="1" dirty="0" smtClean="0">
                <a:latin typeface="Helvetica Regular" charset="0"/>
                <a:cs typeface="Helvetica Regular" charset="0"/>
              </a:rPr>
              <a:t>:</a:t>
            </a:r>
          </a:p>
          <a:p>
            <a:pPr defTabSz="457047"/>
            <a:r>
              <a:rPr lang="en-US" sz="3400" b="1" dirty="0" smtClean="0">
                <a:solidFill>
                  <a:srgbClr val="0FB7FF"/>
                </a:solidFill>
                <a:latin typeface="Helvetica Regular" charset="0"/>
                <a:cs typeface="Helvetica Regular" charset="0"/>
              </a:rPr>
              <a:t>$1,856,591,293</a:t>
            </a:r>
            <a:endParaRPr lang="en-US" sz="3400" b="1" dirty="0">
              <a:solidFill>
                <a:srgbClr val="0FB7FF"/>
              </a:solidFill>
              <a:latin typeface="Helvetica Regular" charset="0"/>
              <a:cs typeface="Helvetica Regular" charset="0"/>
            </a:endParaRPr>
          </a:p>
        </p:txBody>
      </p:sp>
      <p:cxnSp>
        <p:nvCxnSpPr>
          <p:cNvPr id="51" name="Straight Connector 50"/>
          <p:cNvCxnSpPr/>
          <p:nvPr/>
        </p:nvCxnSpPr>
        <p:spPr>
          <a:xfrm flipV="1">
            <a:off x="720847" y="2168165"/>
            <a:ext cx="4298752" cy="3770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786556" y="3866444"/>
            <a:ext cx="184666" cy="384721"/>
          </a:xfrm>
          <a:prstGeom prst="rect">
            <a:avLst/>
          </a:prstGeom>
          <a:noFill/>
        </p:spPr>
        <p:txBody>
          <a:bodyPr wrap="none" rtlCol="0">
            <a:spAutoFit/>
          </a:bodyPr>
          <a:lstStyle/>
          <a:p>
            <a:endParaRPr lang="en-US" dirty="0">
              <a:latin typeface="Helvetica Regular" charset="0"/>
            </a:endParaRPr>
          </a:p>
        </p:txBody>
      </p:sp>
      <p:pic>
        <p:nvPicPr>
          <p:cNvPr id="2" name="Picture 1"/>
          <p:cNvPicPr>
            <a:picLocks noChangeAspect="1"/>
          </p:cNvPicPr>
          <p:nvPr/>
        </p:nvPicPr>
        <p:blipFill>
          <a:blip r:embed="rId2"/>
          <a:stretch>
            <a:fillRect/>
          </a:stretch>
        </p:blipFill>
        <p:spPr>
          <a:xfrm>
            <a:off x="5480756" y="500945"/>
            <a:ext cx="6273800" cy="3081215"/>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396837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405114" y="1075369"/>
            <a:ext cx="11366339" cy="629916"/>
          </a:xfrm>
          <a:prstGeom prst="rect">
            <a:avLst/>
          </a:prstGeom>
          <a:noFill/>
        </p:spPr>
        <p:txBody>
          <a:bodyPr wrap="square" rtlCol="0">
            <a:spAutoFit/>
          </a:bodyPr>
          <a:lstStyle/>
          <a:p>
            <a:pPr algn="ctr" defTabSz="457047">
              <a:lnSpc>
                <a:spcPct val="110000"/>
              </a:lnSpc>
            </a:pPr>
            <a:r>
              <a:rPr lang="en-US" sz="1600" dirty="0" smtClean="0">
                <a:latin typeface="Helvetica Regular" charset="0"/>
                <a:cs typeface="Helvetica Regular" charset="0"/>
              </a:rPr>
              <a:t>MARKET AMERICA | SHOP.COM IS CHANGING THE WAY THAT PEOPLE SHOP SO EVERYONE </a:t>
            </a:r>
            <a:br>
              <a:rPr lang="en-US" sz="1600" dirty="0" smtClean="0">
                <a:latin typeface="Helvetica Regular" charset="0"/>
                <a:cs typeface="Helvetica Regular" charset="0"/>
              </a:rPr>
            </a:br>
            <a:r>
              <a:rPr lang="en-US" sz="1600" dirty="0" smtClean="0">
                <a:latin typeface="Helvetica Regular" charset="0"/>
                <a:cs typeface="Helvetica Regular" charset="0"/>
              </a:rPr>
              <a:t>CAN BECOME FINANCIALLY INDEPENDENT BY CREATING THEIR OWN ECONOMY</a:t>
            </a:r>
            <a:endParaRPr lang="en-US" sz="1600" dirty="0">
              <a:latin typeface="Helvetica Regular" charset="0"/>
              <a:cs typeface="Helvetica Regular" charset="0"/>
            </a:endParaRPr>
          </a:p>
        </p:txBody>
      </p:sp>
      <p:sp>
        <p:nvSpPr>
          <p:cNvPr id="7" name="Rectangle 6"/>
          <p:cNvSpPr/>
          <p:nvPr/>
        </p:nvSpPr>
        <p:spPr>
          <a:xfrm>
            <a:off x="152400" y="201413"/>
            <a:ext cx="11887199" cy="708813"/>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24" name="TextBox 123"/>
          <p:cNvSpPr txBox="1"/>
          <p:nvPr/>
        </p:nvSpPr>
        <p:spPr>
          <a:xfrm>
            <a:off x="0" y="280310"/>
            <a:ext cx="12192000" cy="584776"/>
          </a:xfrm>
          <a:prstGeom prst="rect">
            <a:avLst/>
          </a:prstGeom>
          <a:noFill/>
        </p:spPr>
        <p:txBody>
          <a:bodyPr wrap="square" rtlCol="0">
            <a:spAutoFit/>
          </a:bodyPr>
          <a:lstStyle/>
          <a:p>
            <a:pPr algn="ctr" defTabSz="457200"/>
            <a:r>
              <a:rPr lang="en-US" sz="3200" b="1" dirty="0">
                <a:solidFill>
                  <a:schemeClr val="bg1"/>
                </a:solidFill>
                <a:latin typeface="Helvetica Regular" charset="0"/>
                <a:cs typeface="Helvetica Regular" charset="0"/>
              </a:rPr>
              <a:t>EARNED OVER ONE MILLION </a:t>
            </a:r>
            <a:r>
              <a:rPr lang="en-US" sz="3200" b="1" dirty="0" smtClean="0">
                <a:solidFill>
                  <a:schemeClr val="bg1"/>
                </a:solidFill>
                <a:latin typeface="Helvetica Regular" charset="0"/>
                <a:cs typeface="Helvetica Regular" charset="0"/>
              </a:rPr>
              <a:t>DOLLARS IN COMMISSIONS</a:t>
            </a:r>
            <a:endParaRPr lang="en-US" sz="3200" b="1" dirty="0">
              <a:solidFill>
                <a:schemeClr val="bg1"/>
              </a:solidFill>
              <a:latin typeface="Helvetica Regular" charset="0"/>
              <a:cs typeface="Helvetica Regular" charset="0"/>
            </a:endParaRP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0" name="Picture 4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6" name="Picture 7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spTree>
    <p:extLst>
      <p:ext uri="{BB962C8B-B14F-4D97-AF65-F5344CB8AC3E}">
        <p14:creationId xmlns:p14="http://schemas.microsoft.com/office/powerpoint/2010/main" val="1402814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 y="0"/>
            <a:ext cx="6874996" cy="6899408"/>
          </a:xfrm>
          <a:prstGeom prst="rect">
            <a:avLst/>
          </a:prstGeom>
        </p:spPr>
      </p:pic>
      <p:sp>
        <p:nvSpPr>
          <p:cNvPr id="3" name="Rectangle 2"/>
          <p:cNvSpPr/>
          <p:nvPr/>
        </p:nvSpPr>
        <p:spPr>
          <a:xfrm>
            <a:off x="7259054" y="647700"/>
            <a:ext cx="4932946" cy="3970314"/>
          </a:xfrm>
          <a:prstGeom prst="rect">
            <a:avLst/>
          </a:prstGeom>
        </p:spPr>
        <p:txBody>
          <a:bodyPr wrap="square" lIns="91414" tIns="45718" rIns="91414" bIns="45718">
            <a:spAutoFit/>
          </a:bodyPr>
          <a:lstStyle/>
          <a:p>
            <a:pPr>
              <a:lnSpc>
                <a:spcPct val="80000"/>
              </a:lnSpc>
              <a:spcAft>
                <a:spcPts val="1800"/>
              </a:spcAft>
              <a:tabLst>
                <a:tab pos="284076" algn="l"/>
              </a:tabLst>
            </a:pPr>
            <a:r>
              <a:rPr lang="en-US" sz="2000" b="1" dirty="0" smtClean="0">
                <a:ln w="3175">
                  <a:noFill/>
                </a:ln>
                <a:latin typeface="Helvetica Regular" charset="0"/>
                <a:cs typeface="Helvetica Regular" charset="0"/>
              </a:rPr>
              <a:t>HUNDREDS OF EXCLUSIVE PRODUCTS </a:t>
            </a:r>
            <a:br>
              <a:rPr lang="en-US" sz="2000" b="1" dirty="0" smtClean="0">
                <a:ln w="3175">
                  <a:noFill/>
                </a:ln>
                <a:latin typeface="Helvetica Regular" charset="0"/>
                <a:cs typeface="Helvetica Regular" charset="0"/>
              </a:rPr>
            </a:br>
            <a:r>
              <a:rPr lang="en-US" sz="2000" b="1" dirty="0" smtClean="0">
                <a:ln w="3175">
                  <a:noFill/>
                </a:ln>
                <a:latin typeface="Helvetica Regular" charset="0"/>
                <a:cs typeface="Helvetica Regular" charset="0"/>
              </a:rPr>
              <a:t>AND SERVICES</a:t>
            </a:r>
          </a:p>
          <a:p>
            <a:pPr>
              <a:lnSpc>
                <a:spcPct val="80000"/>
              </a:lnSpc>
              <a:spcAft>
                <a:spcPts val="1800"/>
              </a:spcAft>
              <a:tabLst>
                <a:tab pos="284076" algn="l"/>
              </a:tabLst>
            </a:pPr>
            <a:r>
              <a:rPr lang="en-US" sz="2000" b="1" dirty="0" smtClean="0">
                <a:ln w="3175">
                  <a:noFill/>
                </a:ln>
                <a:latin typeface="Helvetica Regular" charset="0"/>
                <a:cs typeface="Helvetica Regular" charset="0"/>
              </a:rPr>
              <a:t>DOES NOT RELY SOLELY ON THE SALES OF ANY ONE PRODUCT OR SERVICE</a:t>
            </a:r>
          </a:p>
          <a:p>
            <a:pPr>
              <a:lnSpc>
                <a:spcPct val="80000"/>
              </a:lnSpc>
              <a:spcAft>
                <a:spcPts val="1800"/>
              </a:spcAft>
              <a:tabLst>
                <a:tab pos="284076" algn="l"/>
              </a:tabLst>
            </a:pPr>
            <a:r>
              <a:rPr lang="en-US" sz="2000" b="1" dirty="0" smtClean="0">
                <a:ln w="3175">
                  <a:noFill/>
                </a:ln>
                <a:latin typeface="Helvetica Regular" charset="0"/>
                <a:cs typeface="Helvetica Regular" charset="0"/>
              </a:rPr>
              <a:t>ACCESS TO MULTIBILLION DOLLAR MARKETS</a:t>
            </a:r>
          </a:p>
          <a:p>
            <a:pPr>
              <a:lnSpc>
                <a:spcPct val="80000"/>
              </a:lnSpc>
              <a:spcAft>
                <a:spcPts val="1800"/>
              </a:spcAft>
              <a:tabLst>
                <a:tab pos="284076" algn="l"/>
              </a:tabLst>
            </a:pPr>
            <a:r>
              <a:rPr lang="en-US" sz="2000" b="1" dirty="0" smtClean="0">
                <a:ln w="3175">
                  <a:noFill/>
                </a:ln>
                <a:latin typeface="Helvetica Regular" charset="0"/>
                <a:cs typeface="Helvetica Regular" charset="0"/>
              </a:rPr>
              <a:t>IDENTIFIES THE LATEST MARKET DRIVEN PRODUCTS </a:t>
            </a:r>
          </a:p>
          <a:p>
            <a:pPr>
              <a:lnSpc>
                <a:spcPct val="80000"/>
              </a:lnSpc>
              <a:spcAft>
                <a:spcPts val="1800"/>
              </a:spcAft>
              <a:tabLst>
                <a:tab pos="284076" algn="l"/>
              </a:tabLst>
            </a:pPr>
            <a:r>
              <a:rPr lang="en-US" sz="2000" b="1" dirty="0" smtClean="0">
                <a:ln w="3175">
                  <a:noFill/>
                </a:ln>
                <a:latin typeface="Helvetica Regular" charset="0"/>
                <a:cs typeface="Helvetica Regular" charset="0"/>
              </a:rPr>
              <a:t>ELIMINATES THE BURDEN OF MANUFACTURING </a:t>
            </a:r>
            <a:endParaRPr lang="en-US" sz="2000" b="1" dirty="0">
              <a:ln w="3175">
                <a:noFill/>
              </a:ln>
              <a:latin typeface="Helvetica Regular" charset="0"/>
              <a:cs typeface="Helvetica Regular" charset="0"/>
            </a:endParaRPr>
          </a:p>
        </p:txBody>
      </p:sp>
      <p:sp>
        <p:nvSpPr>
          <p:cNvPr id="14" name="Rectangle 13"/>
          <p:cNvSpPr/>
          <p:nvPr/>
        </p:nvSpPr>
        <p:spPr>
          <a:xfrm>
            <a:off x="448281" y="474688"/>
            <a:ext cx="5971089" cy="132926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6" name="TextBox 5"/>
          <p:cNvSpPr txBox="1"/>
          <p:nvPr/>
        </p:nvSpPr>
        <p:spPr>
          <a:xfrm>
            <a:off x="81025" y="569931"/>
            <a:ext cx="6705600" cy="1138773"/>
          </a:xfrm>
          <a:prstGeom prst="rect">
            <a:avLst/>
          </a:prstGeom>
          <a:noFill/>
        </p:spPr>
        <p:txBody>
          <a:bodyPr wrap="square" rtlCol="0">
            <a:spAutoFit/>
          </a:bodyPr>
          <a:lstStyle/>
          <a:p>
            <a:pPr lvl="0" algn="ctr">
              <a:tabLst>
                <a:tab pos="114265" algn="l"/>
              </a:tabLst>
            </a:pPr>
            <a:r>
              <a:rPr lang="en-US" sz="3400" b="1" dirty="0" smtClean="0">
                <a:solidFill>
                  <a:srgbClr val="FFFFFF"/>
                </a:solidFill>
                <a:latin typeface="Helvetica Regular" charset="0"/>
                <a:cs typeface="Helvetica Regular" charset="0"/>
              </a:rPr>
              <a:t>A PRODUCT BROKERAGE COMPANY </a:t>
            </a:r>
            <a:endParaRPr lang="en-US" sz="3400" b="1" dirty="0">
              <a:solidFill>
                <a:srgbClr val="FFFFFF"/>
              </a:solidFill>
              <a:latin typeface="Helvetica Regular" charset="0"/>
              <a:cs typeface="Helvetica Regular" charset="0"/>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266766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3884608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3048" y="-50800"/>
            <a:ext cx="12188952" cy="6949440"/>
          </a:xfrm>
          <a:prstGeom prst="rect">
            <a:avLst/>
          </a:prstGeom>
        </p:spPr>
      </p:pic>
    </p:spTree>
    <p:extLst>
      <p:ext uri="{BB962C8B-B14F-4D97-AF65-F5344CB8AC3E}">
        <p14:creationId xmlns:p14="http://schemas.microsoft.com/office/powerpoint/2010/main" val="750979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416478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cstate="screen">
            <a:extLst>
              <a:ext uri="{28A0092B-C50C-407E-A947-70E740481C1C}">
                <a14:useLocalDpi xmlns:a14="http://schemas.microsoft.com/office/drawing/2010/main"/>
              </a:ext>
            </a:extLst>
          </a:blip>
          <a:stretch>
            <a:fillRect/>
          </a:stretch>
        </p:blipFill>
        <p:spPr>
          <a:xfrm>
            <a:off x="-63" y="0"/>
            <a:ext cx="12188952" cy="6858000"/>
          </a:xfrm>
          <a:prstGeom prst="rect">
            <a:avLst/>
          </a:prstGeom>
        </p:spPr>
      </p:pic>
    </p:spTree>
    <p:extLst>
      <p:ext uri="{BB962C8B-B14F-4D97-AF65-F5344CB8AC3E}">
        <p14:creationId xmlns:p14="http://schemas.microsoft.com/office/powerpoint/2010/main" val="392929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cstate="screen">
            <a:extLst>
              <a:ext uri="{28A0092B-C50C-407E-A947-70E740481C1C}">
                <a14:useLocalDpi xmlns:a14="http://schemas.microsoft.com/office/drawing/2010/main"/>
              </a:ext>
            </a:extLst>
          </a:blip>
          <a:stretch>
            <a:fillRect/>
          </a:stretch>
        </p:blipFill>
        <p:spPr>
          <a:xfrm>
            <a:off x="3048" y="0"/>
            <a:ext cx="12188952" cy="6858000"/>
          </a:xfrm>
          <a:prstGeom prst="rect">
            <a:avLst/>
          </a:prstGeom>
        </p:spPr>
      </p:pic>
    </p:spTree>
    <p:extLst>
      <p:ext uri="{BB962C8B-B14F-4D97-AF65-F5344CB8AC3E}">
        <p14:creationId xmlns:p14="http://schemas.microsoft.com/office/powerpoint/2010/main" val="198536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63" y="0"/>
            <a:ext cx="12188952" cy="6858000"/>
          </a:xfrm>
          <a:prstGeom prst="rect">
            <a:avLst/>
          </a:prstGeom>
        </p:spPr>
      </p:pic>
    </p:spTree>
    <p:extLst>
      <p:ext uri="{BB962C8B-B14F-4D97-AF65-F5344CB8AC3E}">
        <p14:creationId xmlns:p14="http://schemas.microsoft.com/office/powerpoint/2010/main" val="90766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cstate="screen">
            <a:extLst>
              <a:ext uri="{28A0092B-C50C-407E-A947-70E740481C1C}">
                <a14:useLocalDpi xmlns:a14="http://schemas.microsoft.com/office/drawing/2010/main"/>
              </a:ext>
            </a:extLst>
          </a:blip>
          <a:stretch>
            <a:fillRect/>
          </a:stretch>
        </p:blipFill>
        <p:spPr>
          <a:xfrm>
            <a:off x="3048" y="0"/>
            <a:ext cx="12188952" cy="6858000"/>
          </a:xfrm>
          <a:prstGeom prst="rect">
            <a:avLst/>
          </a:prstGeom>
        </p:spPr>
      </p:pic>
    </p:spTree>
    <p:extLst>
      <p:ext uri="{BB962C8B-B14F-4D97-AF65-F5344CB8AC3E}">
        <p14:creationId xmlns:p14="http://schemas.microsoft.com/office/powerpoint/2010/main" val="781985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678968" y="686258"/>
            <a:ext cx="4083756" cy="1115568"/>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5" name="TextBox 4"/>
          <p:cNvSpPr txBox="1"/>
          <p:nvPr/>
        </p:nvSpPr>
        <p:spPr>
          <a:xfrm>
            <a:off x="685800" y="936266"/>
            <a:ext cx="4076923" cy="615553"/>
          </a:xfrm>
          <a:prstGeom prst="rect">
            <a:avLst/>
          </a:prstGeom>
          <a:noFill/>
        </p:spPr>
        <p:txBody>
          <a:bodyPr wrap="square" rtlCol="0">
            <a:spAutoFit/>
          </a:bodyPr>
          <a:lstStyle/>
          <a:p>
            <a:pPr algn="ctr" defTabSz="457200"/>
            <a:r>
              <a:rPr lang="en-US" sz="3400" b="1" spc="100" dirty="0" smtClean="0">
                <a:solidFill>
                  <a:schemeClr val="bg1"/>
                </a:solidFill>
                <a:latin typeface="Helvetica Regular" charset="0"/>
                <a:cs typeface="Helvetica Regular" charset="0"/>
              </a:rPr>
              <a:t>WHY YOU</a:t>
            </a:r>
            <a:endParaRPr lang="en-US" sz="3400" b="1" spc="100" dirty="0">
              <a:solidFill>
                <a:schemeClr val="bg1"/>
              </a:solidFill>
              <a:latin typeface="Helvetica Regular" charset="0"/>
              <a:cs typeface="Helvetica Regular" charset="0"/>
            </a:endParaRPr>
          </a:p>
        </p:txBody>
      </p:sp>
      <p:sp>
        <p:nvSpPr>
          <p:cNvPr id="14" name="TextBox 13"/>
          <p:cNvSpPr txBox="1"/>
          <p:nvPr/>
        </p:nvSpPr>
        <p:spPr>
          <a:xfrm>
            <a:off x="685800" y="1957068"/>
            <a:ext cx="4076923" cy="2862322"/>
          </a:xfrm>
          <a:prstGeom prst="rect">
            <a:avLst/>
          </a:prstGeom>
          <a:noFill/>
        </p:spPr>
        <p:txBody>
          <a:bodyPr wrap="square" rtlCol="0">
            <a:spAutoFit/>
          </a:bodyPr>
          <a:lstStyle/>
          <a:p>
            <a:pPr>
              <a:spcAft>
                <a:spcPts val="1200"/>
              </a:spcAft>
            </a:pPr>
            <a:r>
              <a:rPr lang="en-US" sz="2800" b="1" dirty="0" smtClean="0">
                <a:solidFill>
                  <a:srgbClr val="000000"/>
                </a:solidFill>
                <a:latin typeface="Helvetica Regular" charset="0"/>
                <a:ea typeface="Helvetica Regular" charset="0"/>
                <a:cs typeface="Helvetica Regular" charset="0"/>
              </a:rPr>
              <a:t>ADDITIONAL INCOME</a:t>
            </a:r>
          </a:p>
          <a:p>
            <a:pPr>
              <a:spcAft>
                <a:spcPts val="1200"/>
              </a:spcAft>
            </a:pPr>
            <a:r>
              <a:rPr lang="en-US" sz="2800" b="1" dirty="0" smtClean="0">
                <a:solidFill>
                  <a:srgbClr val="000000"/>
                </a:solidFill>
                <a:latin typeface="Helvetica Regular" charset="0"/>
                <a:ea typeface="Helvetica Regular" charset="0"/>
                <a:cs typeface="Helvetica Regular" charset="0"/>
              </a:rPr>
              <a:t>DEBT REDUCTION</a:t>
            </a:r>
          </a:p>
          <a:p>
            <a:pPr>
              <a:spcAft>
                <a:spcPts val="1200"/>
              </a:spcAft>
            </a:pPr>
            <a:r>
              <a:rPr lang="en-US" sz="2800" b="1" dirty="0" smtClean="0">
                <a:solidFill>
                  <a:srgbClr val="000000"/>
                </a:solidFill>
                <a:latin typeface="Helvetica Regular" charset="0"/>
                <a:ea typeface="Helvetica Regular" charset="0"/>
                <a:cs typeface="Helvetica Regular" charset="0"/>
              </a:rPr>
              <a:t>TIME FREEDOM</a:t>
            </a:r>
          </a:p>
          <a:p>
            <a:pPr>
              <a:spcAft>
                <a:spcPts val="1200"/>
              </a:spcAft>
            </a:pPr>
            <a:r>
              <a:rPr lang="en-US" sz="2800" b="1" dirty="0" smtClean="0">
                <a:solidFill>
                  <a:srgbClr val="000000"/>
                </a:solidFill>
                <a:latin typeface="Helvetica Regular" charset="0"/>
                <a:ea typeface="Helvetica Regular" charset="0"/>
                <a:cs typeface="Helvetica Regular" charset="0"/>
              </a:rPr>
              <a:t>EARLY RETIREMENT</a:t>
            </a:r>
          </a:p>
          <a:p>
            <a:pPr>
              <a:spcAft>
                <a:spcPts val="1200"/>
              </a:spcAft>
            </a:pPr>
            <a:r>
              <a:rPr lang="en-US" sz="2800" b="1" dirty="0" smtClean="0">
                <a:solidFill>
                  <a:srgbClr val="000000"/>
                </a:solidFill>
                <a:latin typeface="Helvetica Regular" charset="0"/>
                <a:ea typeface="Helvetica Regular" charset="0"/>
                <a:cs typeface="Helvetica Regular" charset="0"/>
              </a:rPr>
              <a:t>SECURITY</a:t>
            </a:r>
            <a:endParaRPr lang="en-US" sz="2800" b="1" dirty="0">
              <a:solidFill>
                <a:srgbClr val="000000"/>
              </a:solidFill>
              <a:latin typeface="Helvetica Regular" charset="0"/>
              <a:ea typeface="Helvetica Regular" charset="0"/>
              <a:cs typeface="Helvetica Regular" charset="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2722" y="0"/>
            <a:ext cx="6646985" cy="6858000"/>
          </a:xfrm>
          <a:prstGeom prst="rect">
            <a:avLst/>
          </a:prstGeom>
          <a:ln>
            <a:no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98866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2994410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4094503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57035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385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p:cNvPicPr>
          <p:nvPr/>
        </p:nvPicPr>
        <p:blipFill>
          <a:blip r:embed="rId2" cstate="screen">
            <a:extLst>
              <a:ext uri="{28A0092B-C50C-407E-A947-70E740481C1C}">
                <a14:useLocalDpi xmlns:a14="http://schemas.microsoft.com/office/drawing/2010/main"/>
              </a:ext>
            </a:extLst>
          </a:blip>
          <a:stretch>
            <a:fillRect/>
          </a:stretch>
        </p:blipFill>
        <p:spPr>
          <a:xfrm>
            <a:off x="-63" y="0"/>
            <a:ext cx="12188952" cy="6858000"/>
          </a:xfrm>
          <a:prstGeom prst="rect">
            <a:avLst/>
          </a:prstGeom>
        </p:spPr>
      </p:pic>
    </p:spTree>
    <p:extLst>
      <p:ext uri="{BB962C8B-B14F-4D97-AF65-F5344CB8AC3E}">
        <p14:creationId xmlns:p14="http://schemas.microsoft.com/office/powerpoint/2010/main" val="116024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p:nvPr/>
        </p:nvSpPr>
        <p:spPr>
          <a:xfrm>
            <a:off x="648243" y="703031"/>
            <a:ext cx="4268960" cy="169711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6" name="TextBox 15"/>
          <p:cNvSpPr txBox="1"/>
          <p:nvPr/>
        </p:nvSpPr>
        <p:spPr>
          <a:xfrm>
            <a:off x="545955" y="2588673"/>
            <a:ext cx="4618711" cy="2963013"/>
          </a:xfrm>
          <a:prstGeom prst="rect">
            <a:avLst/>
          </a:prstGeom>
          <a:noFill/>
        </p:spPr>
        <p:txBody>
          <a:bodyPr wrap="square" rtlCol="0">
            <a:noAutofit/>
          </a:bodyPr>
          <a:lstStyle/>
          <a:p>
            <a:pPr defTabSz="457200">
              <a:spcAft>
                <a:spcPts val="1200"/>
              </a:spcAft>
            </a:pPr>
            <a:r>
              <a:rPr lang="en-US" sz="2400" b="1" dirty="0" smtClean="0">
                <a:ln w="3175">
                  <a:noFill/>
                </a:ln>
                <a:solidFill>
                  <a:schemeClr val="tx1">
                    <a:lumMod val="95000"/>
                    <a:lumOff val="5000"/>
                  </a:schemeClr>
                </a:solidFill>
                <a:latin typeface="Helvetica Regular" charset="0"/>
                <a:ea typeface="Helvetica Regular" charset="0"/>
                <a:cs typeface="Helvetica Regular" charset="0"/>
              </a:rPr>
              <a:t>THOUSANDS OF PARTNER STORES WITH MILLIONS OF PRODUCTS</a:t>
            </a:r>
          </a:p>
          <a:p>
            <a:pPr defTabSz="457200">
              <a:spcAft>
                <a:spcPts val="1200"/>
              </a:spcAft>
            </a:pPr>
            <a:r>
              <a:rPr lang="en-US" sz="2400" b="1" dirty="0" smtClean="0">
                <a:ln w="3175">
                  <a:noFill/>
                </a:ln>
                <a:solidFill>
                  <a:schemeClr val="tx1">
                    <a:lumMod val="95000"/>
                    <a:lumOff val="5000"/>
                  </a:schemeClr>
                </a:solidFill>
                <a:latin typeface="Helvetica Regular" charset="0"/>
                <a:ea typeface="Helvetica Regular" charset="0"/>
                <a:cs typeface="Helvetica Regular" charset="0"/>
              </a:rPr>
              <a:t>HUNDREDS OF EXCLUSIVE </a:t>
            </a:r>
            <a:br>
              <a:rPr lang="en-US" sz="2400" b="1" dirty="0" smtClean="0">
                <a:ln w="3175">
                  <a:noFill/>
                </a:ln>
                <a:solidFill>
                  <a:schemeClr val="tx1">
                    <a:lumMod val="95000"/>
                    <a:lumOff val="5000"/>
                  </a:schemeClr>
                </a:solidFill>
                <a:latin typeface="Helvetica Regular" charset="0"/>
                <a:ea typeface="Helvetica Regular" charset="0"/>
                <a:cs typeface="Helvetica Regular" charset="0"/>
              </a:rPr>
            </a:br>
            <a:r>
              <a:rPr lang="en-US" sz="2400" b="1" dirty="0" smtClean="0">
                <a:ln w="3175">
                  <a:noFill/>
                </a:ln>
                <a:solidFill>
                  <a:schemeClr val="tx1">
                    <a:lumMod val="95000"/>
                    <a:lumOff val="5000"/>
                  </a:schemeClr>
                </a:solidFill>
                <a:latin typeface="Helvetica Regular" charset="0"/>
                <a:ea typeface="Helvetica Regular" charset="0"/>
                <a:cs typeface="Helvetica Regular" charset="0"/>
              </a:rPr>
              <a:t>PRODUCTS</a:t>
            </a:r>
          </a:p>
          <a:p>
            <a:pPr defTabSz="457200">
              <a:spcAft>
                <a:spcPts val="1200"/>
              </a:spcAft>
            </a:pPr>
            <a:r>
              <a:rPr lang="en-US" sz="2400" b="1" dirty="0" smtClean="0">
                <a:ln w="3175">
                  <a:noFill/>
                </a:ln>
                <a:solidFill>
                  <a:schemeClr val="tx1">
                    <a:lumMod val="95000"/>
                    <a:lumOff val="5000"/>
                  </a:schemeClr>
                </a:solidFill>
                <a:latin typeface="Helvetica Regular" charset="0"/>
                <a:ea typeface="Helvetica Regular" charset="0"/>
                <a:cs typeface="Helvetica Regular" charset="0"/>
              </a:rPr>
              <a:t>NO COST TO REGISTER AS A PREFERRED CUSTOMER</a:t>
            </a:r>
            <a:endParaRPr lang="en-US" sz="2400" b="1" dirty="0">
              <a:ln w="3175">
                <a:noFill/>
              </a:ln>
              <a:solidFill>
                <a:schemeClr val="tx1">
                  <a:lumMod val="95000"/>
                  <a:lumOff val="5000"/>
                </a:schemeClr>
              </a:solidFill>
              <a:latin typeface="Helvetica Regular" charset="0"/>
              <a:ea typeface="Helvetica Regular" charset="0"/>
              <a:cs typeface="Helvetica Regular" charset="0"/>
            </a:endParaRPr>
          </a:p>
        </p:txBody>
      </p:sp>
      <p:sp>
        <p:nvSpPr>
          <p:cNvPr id="18" name="Rectangle 17"/>
          <p:cNvSpPr/>
          <p:nvPr/>
        </p:nvSpPr>
        <p:spPr>
          <a:xfrm>
            <a:off x="728794" y="794715"/>
            <a:ext cx="3579872" cy="1513744"/>
          </a:xfrm>
          <a:prstGeom prst="rect">
            <a:avLst/>
          </a:prstGeom>
        </p:spPr>
        <p:txBody>
          <a:bodyPr wrap="square" lIns="91414" tIns="45718" rIns="91414" bIns="45718">
            <a:spAutoFit/>
          </a:bodyPr>
          <a:lstStyle/>
          <a:p>
            <a:pPr defTabSz="457200">
              <a:lnSpc>
                <a:spcPct val="90000"/>
              </a:lnSpc>
              <a:tabLst>
                <a:tab pos="114265" algn="l"/>
              </a:tabLst>
            </a:pPr>
            <a:r>
              <a:rPr lang="en-US" sz="3400" b="1" spc="100" dirty="0">
                <a:solidFill>
                  <a:schemeClr val="bg1"/>
                </a:solidFill>
                <a:latin typeface="Helvetica Regular" charset="0"/>
                <a:cs typeface="Helvetica Regular" charset="0"/>
              </a:rPr>
              <a:t>AN INTERNET MARKETING COMPANY</a:t>
            </a:r>
          </a:p>
        </p:txBody>
      </p:sp>
      <p:pic>
        <p:nvPicPr>
          <p:cNvPr id="3" name="Picture 2"/>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164666" y="0"/>
            <a:ext cx="7030962" cy="6858000"/>
          </a:xfrm>
          <a:prstGeom prst="rect">
            <a:avLst/>
          </a:prstGeom>
        </p:spPr>
      </p:pic>
      <p:grpSp>
        <p:nvGrpSpPr>
          <p:cNvPr id="4" name="Group 3"/>
          <p:cNvGrpSpPr/>
          <p:nvPr/>
        </p:nvGrpSpPr>
        <p:grpSpPr>
          <a:xfrm>
            <a:off x="10440837" y="603512"/>
            <a:ext cx="1339552" cy="2215811"/>
            <a:chOff x="10440837" y="603512"/>
            <a:chExt cx="1339552" cy="2215811"/>
          </a:xfrm>
        </p:grpSpPr>
        <p:grpSp>
          <p:nvGrpSpPr>
            <p:cNvPr id="25" name="Group 24"/>
            <p:cNvGrpSpPr/>
            <p:nvPr/>
          </p:nvGrpSpPr>
          <p:grpSpPr>
            <a:xfrm>
              <a:off x="10440837" y="603512"/>
              <a:ext cx="1339552" cy="2215811"/>
              <a:chOff x="9966354" y="34990"/>
              <a:chExt cx="1604643" cy="2653618"/>
            </a:xfrm>
          </p:grpSpPr>
          <p:sp>
            <p:nvSpPr>
              <p:cNvPr id="27" name="Notched Right Arrow 26"/>
              <p:cNvSpPr/>
              <p:nvPr/>
            </p:nvSpPr>
            <p:spPr>
              <a:xfrm rot="16200000">
                <a:off x="9842921" y="1313069"/>
                <a:ext cx="1851509" cy="899570"/>
              </a:xfrm>
              <a:prstGeom prst="notchedRightArrow">
                <a:avLst>
                  <a:gd name="adj1" fmla="val 100000"/>
                  <a:gd name="adj2" fmla="val 26723"/>
                </a:avLst>
              </a:prstGeom>
              <a:solidFill>
                <a:srgbClr val="4FBCFD"/>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Helvetica Regular"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b="5173"/>
              <a:stretch/>
            </p:blipFill>
            <p:spPr>
              <a:xfrm>
                <a:off x="9966354" y="34990"/>
                <a:ext cx="1604643" cy="1521240"/>
              </a:xfrm>
              <a:prstGeom prst="rect">
                <a:avLst/>
              </a:prstGeom>
              <a:effectLst/>
            </p:spPr>
          </p:pic>
        </p:grpSp>
        <p:sp>
          <p:nvSpPr>
            <p:cNvPr id="26" name="Rectangle 25"/>
            <p:cNvSpPr/>
            <p:nvPr/>
          </p:nvSpPr>
          <p:spPr>
            <a:xfrm>
              <a:off x="10705621" y="1977449"/>
              <a:ext cx="824265" cy="648896"/>
            </a:xfrm>
            <a:prstGeom prst="rect">
              <a:avLst/>
            </a:prstGeom>
          </p:spPr>
          <p:txBody>
            <a:bodyPr wrap="none">
              <a:spAutoFit/>
            </a:bodyPr>
            <a:lstStyle/>
            <a:p>
              <a:pPr algn="ctr" defTabSz="914400">
                <a:defRPr/>
              </a:pPr>
              <a:r>
                <a:rPr lang="en-US" sz="1200" kern="0" dirty="0" smtClean="0">
                  <a:ln w="3175">
                    <a:noFill/>
                  </a:ln>
                  <a:solidFill>
                    <a:schemeClr val="bg1"/>
                  </a:solidFill>
                  <a:latin typeface="Helvetica Regular" charset="0"/>
                  <a:cs typeface="Helvetica Regular" charset="0"/>
                </a:rPr>
                <a:t>RANKED</a:t>
              </a:r>
              <a:endParaRPr lang="en-US" sz="1800" kern="0" dirty="0" smtClean="0">
                <a:ln w="3175">
                  <a:noFill/>
                </a:ln>
                <a:solidFill>
                  <a:schemeClr val="bg1"/>
                </a:solidFill>
                <a:latin typeface="Helvetica Regular" charset="0"/>
                <a:cs typeface="Helvetica Regular" charset="0"/>
              </a:endParaRPr>
            </a:p>
            <a:p>
              <a:pPr algn="ctr" defTabSz="914400">
                <a:lnSpc>
                  <a:spcPts val="2860"/>
                </a:lnSpc>
                <a:defRPr/>
              </a:pPr>
              <a:r>
                <a:rPr lang="en-US" sz="2800" kern="0" dirty="0" smtClean="0">
                  <a:ln w="3175">
                    <a:noFill/>
                  </a:ln>
                  <a:solidFill>
                    <a:schemeClr val="bg1"/>
                  </a:solidFill>
                  <a:latin typeface="Helvetica Regular" charset="0"/>
                  <a:cs typeface="Helvetica Regular" charset="0"/>
                </a:rPr>
                <a:t>59</a:t>
              </a:r>
              <a:endParaRPr lang="en-US" sz="1800" kern="0" dirty="0">
                <a:ln w="3175">
                  <a:noFill/>
                </a:ln>
                <a:solidFill>
                  <a:schemeClr val="bg1"/>
                </a:solidFill>
                <a:latin typeface="Helvetica Regular" charset="0"/>
                <a:cs typeface="Helvetica Regular" charset="0"/>
              </a:endParaRPr>
            </a:p>
          </p:txBody>
        </p:sp>
      </p:grpSp>
      <p:pic>
        <p:nvPicPr>
          <p:cNvPr id="2" name="Picture 1" descr="Shop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6399" y="5297488"/>
            <a:ext cx="3090672" cy="387576"/>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280014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0943" r="19662"/>
          <a:stretch/>
        </p:blipFill>
        <p:spPr>
          <a:xfrm>
            <a:off x="-147638" y="-128588"/>
            <a:ext cx="6243638" cy="7008020"/>
          </a:xfrm>
          <a:prstGeom prst="rect">
            <a:avLst/>
          </a:prstGeom>
        </p:spPr>
      </p:pic>
      <p:sp>
        <p:nvSpPr>
          <p:cNvPr id="16" name="Rectangle 15"/>
          <p:cNvSpPr/>
          <p:nvPr/>
        </p:nvSpPr>
        <p:spPr>
          <a:xfrm>
            <a:off x="6096000" y="-128588"/>
            <a:ext cx="6096000" cy="7008020"/>
          </a:xfrm>
          <a:prstGeom prst="rect">
            <a:avLst/>
          </a:prstGeom>
          <a:solidFill>
            <a:schemeClr val="bg1"/>
          </a:solidFill>
          <a:ln w="6350" cap="flat" cmpd="sng" algn="ctr">
            <a:noFill/>
            <a:prstDash val="solid"/>
            <a:miter lim="800000"/>
          </a:ln>
          <a:effectLst/>
        </p:spPr>
        <p:txBody>
          <a:bodyPr rtlCol="0" anchor="ctr"/>
          <a:lstStyle/>
          <a:p>
            <a:pPr algn="ctr" defTabSz="685783"/>
            <a:endParaRPr lang="en-US" sz="3400" spc="100" dirty="0">
              <a:solidFill>
                <a:prstClr val="white"/>
              </a:solidFill>
              <a:latin typeface="Helvetica Regular" charset="0"/>
              <a:cs typeface="Helvetica Regular" charset="0"/>
            </a:endParaRPr>
          </a:p>
        </p:txBody>
      </p:sp>
      <p:pic>
        <p:nvPicPr>
          <p:cNvPr id="10" name="Picture 9"/>
          <p:cNvPicPr>
            <a:picLocks noChangeAspect="1"/>
          </p:cNvPicPr>
          <p:nvPr/>
        </p:nvPicPr>
        <p:blipFill>
          <a:blip r:embed="rId3"/>
          <a:stretch>
            <a:fillRect/>
          </a:stretch>
        </p:blipFill>
        <p:spPr>
          <a:xfrm>
            <a:off x="7124650" y="5703358"/>
            <a:ext cx="4241850" cy="978888"/>
          </a:xfrm>
          <a:prstGeom prst="rect">
            <a:avLst/>
          </a:prstGeom>
        </p:spPr>
      </p:pic>
      <p:sp>
        <p:nvSpPr>
          <p:cNvPr id="21" name="Rectangle 20"/>
          <p:cNvSpPr/>
          <p:nvPr/>
        </p:nvSpPr>
        <p:spPr>
          <a:xfrm>
            <a:off x="621323" y="633943"/>
            <a:ext cx="4616871" cy="1433660"/>
          </a:xfrm>
          <a:prstGeom prst="rect">
            <a:avLst/>
          </a:prstGeom>
          <a:solidFill>
            <a:srgbClr val="0FB7FF">
              <a:alpha val="80000"/>
            </a:srgbClr>
          </a:solidFill>
          <a:ln w="6350" cap="flat" cmpd="sng" algn="ctr">
            <a:noFill/>
            <a:prstDash val="solid"/>
            <a:miter lim="800000"/>
          </a:ln>
          <a:effectLst/>
        </p:spPr>
        <p:txBody>
          <a:bodyPr rtlCol="0" anchor="ctr"/>
          <a:lstStyle/>
          <a:p>
            <a:pPr algn="ctr" defTabSz="685783"/>
            <a:endParaRPr lang="en-US" sz="3400" spc="100" dirty="0">
              <a:solidFill>
                <a:srgbClr val="DC4E00"/>
              </a:solidFill>
              <a:latin typeface="Helvetica Regular" charset="0"/>
              <a:cs typeface="Helvetica Regular" charset="0"/>
            </a:endParaRPr>
          </a:p>
        </p:txBody>
      </p:sp>
      <p:sp>
        <p:nvSpPr>
          <p:cNvPr id="19" name="Rectangle 18"/>
          <p:cNvSpPr/>
          <p:nvPr/>
        </p:nvSpPr>
        <p:spPr>
          <a:xfrm>
            <a:off x="687287" y="1082512"/>
            <a:ext cx="4492769" cy="615553"/>
          </a:xfrm>
          <a:prstGeom prst="rect">
            <a:avLst/>
          </a:prstGeom>
        </p:spPr>
        <p:txBody>
          <a:bodyPr wrap="none">
            <a:spAutoFit/>
          </a:bodyPr>
          <a:lstStyle/>
          <a:p>
            <a:pPr algn="ctr" defTabSz="685783"/>
            <a:r>
              <a:rPr lang="en-US" sz="3400" b="1" spc="100" dirty="0">
                <a:solidFill>
                  <a:prstClr val="white"/>
                </a:solidFill>
                <a:latin typeface="Helvetica Regular" charset="0"/>
                <a:ea typeface="Helvetica Regular" charset="0"/>
                <a:cs typeface="Helvetica Regular" charset="0"/>
              </a:rPr>
              <a:t>GET PAID TO SHOP</a:t>
            </a:r>
          </a:p>
        </p:txBody>
      </p:sp>
      <p:grpSp>
        <p:nvGrpSpPr>
          <p:cNvPr id="4" name="Group 3"/>
          <p:cNvGrpSpPr/>
          <p:nvPr/>
        </p:nvGrpSpPr>
        <p:grpSpPr>
          <a:xfrm>
            <a:off x="621323" y="2071829"/>
            <a:ext cx="4616871" cy="4265749"/>
            <a:chOff x="596939" y="2364437"/>
            <a:chExt cx="4616871" cy="4265749"/>
          </a:xfrm>
        </p:grpSpPr>
        <p:sp>
          <p:nvSpPr>
            <p:cNvPr id="6" name="Rectangle 5"/>
            <p:cNvSpPr/>
            <p:nvPr/>
          </p:nvSpPr>
          <p:spPr>
            <a:xfrm>
              <a:off x="596939" y="2364437"/>
              <a:ext cx="4616871" cy="4265749"/>
            </a:xfrm>
            <a:prstGeom prst="rect">
              <a:avLst/>
            </a:prstGeom>
            <a:solidFill>
              <a:schemeClr val="bg1">
                <a:alpha val="80000"/>
              </a:schemeClr>
            </a:solidFill>
            <a:ln w="6350" cap="flat" cmpd="sng" algn="ctr">
              <a:noFill/>
              <a:prstDash val="solid"/>
              <a:miter lim="800000"/>
            </a:ln>
            <a:effectLst/>
          </p:spPr>
          <p:txBody>
            <a:bodyPr rtlCol="0" anchor="ctr"/>
            <a:lstStyle/>
            <a:p>
              <a:pPr algn="ctr" defTabSz="685783"/>
              <a:endParaRPr lang="en-US" sz="3400" spc="100" dirty="0">
                <a:solidFill>
                  <a:prstClr val="black"/>
                </a:solidFill>
                <a:latin typeface="Helvetica Regular" charset="0"/>
                <a:cs typeface="Helvetica Regular" charset="0"/>
              </a:endParaRPr>
            </a:p>
          </p:txBody>
        </p:sp>
        <p:sp>
          <p:nvSpPr>
            <p:cNvPr id="7" name="Rectangle 6"/>
            <p:cNvSpPr/>
            <p:nvPr/>
          </p:nvSpPr>
          <p:spPr>
            <a:xfrm>
              <a:off x="859019" y="2524289"/>
              <a:ext cx="3998731" cy="2426305"/>
            </a:xfrm>
            <a:prstGeom prst="rect">
              <a:avLst/>
            </a:prstGeom>
          </p:spPr>
          <p:txBody>
            <a:bodyPr wrap="square">
              <a:spAutoFit/>
            </a:bodyPr>
            <a:lstStyle/>
            <a:p>
              <a:pPr>
                <a:lnSpc>
                  <a:spcPts val="2560"/>
                </a:lnSpc>
              </a:pPr>
              <a:r>
                <a:rPr lang="en-US" sz="2400" b="1" dirty="0" smtClean="0">
                  <a:solidFill>
                    <a:srgbClr val="0C0C0C"/>
                  </a:solidFill>
                  <a:latin typeface="Helvetica Regular" charset="0"/>
                  <a:ea typeface="Helvetica Regular" charset="0"/>
                  <a:cs typeface="Helvetica Regular" charset="0"/>
                </a:rPr>
                <a:t>EARN CASHBACK ON YOUR PURCHASES</a:t>
              </a:r>
              <a:endParaRPr lang="en-US" sz="2400" b="1" dirty="0" smtClean="0">
                <a:solidFill>
                  <a:prstClr val="black"/>
                </a:solidFill>
                <a:latin typeface="Helvetica Regular" charset="0"/>
                <a:ea typeface="Helvetica Regular" charset="0"/>
                <a:cs typeface="Helvetica Regular" charset="0"/>
              </a:endParaRPr>
            </a:p>
            <a:p>
              <a:pPr>
                <a:lnSpc>
                  <a:spcPts val="2560"/>
                </a:lnSpc>
              </a:pPr>
              <a:endParaRPr lang="en-US" sz="2400" b="1" dirty="0" smtClean="0">
                <a:solidFill>
                  <a:prstClr val="black"/>
                </a:solidFill>
                <a:latin typeface="Helvetica Regular" charset="0"/>
                <a:ea typeface="Helvetica Regular" charset="0"/>
                <a:cs typeface="Helvetica Regular" charset="0"/>
              </a:endParaRPr>
            </a:p>
            <a:p>
              <a:pPr>
                <a:lnSpc>
                  <a:spcPts val="2560"/>
                </a:lnSpc>
              </a:pPr>
              <a:r>
                <a:rPr lang="en-US" sz="2400" b="1" dirty="0" smtClean="0">
                  <a:solidFill>
                    <a:srgbClr val="0C0C0C"/>
                  </a:solidFill>
                  <a:latin typeface="Helvetica Regular" charset="0"/>
                  <a:ea typeface="Helvetica Regular" charset="0"/>
                  <a:cs typeface="Helvetica Regular" charset="0"/>
                </a:rPr>
                <a:t>REFER A FRIEND AND </a:t>
              </a:r>
              <a:r>
                <a:rPr lang="en-US" sz="2400" b="1" smtClean="0">
                  <a:solidFill>
                    <a:srgbClr val="0C0C0C"/>
                  </a:solidFill>
                  <a:latin typeface="Helvetica Regular" charset="0"/>
                  <a:ea typeface="Helvetica Regular" charset="0"/>
                  <a:cs typeface="Helvetica Regular" charset="0"/>
                </a:rPr>
                <a:t>EARN 1/2% </a:t>
              </a:r>
              <a:r>
                <a:rPr lang="en-US" sz="2400" b="1" dirty="0" smtClean="0">
                  <a:solidFill>
                    <a:srgbClr val="0C0C0C"/>
                  </a:solidFill>
                  <a:latin typeface="Helvetica Regular" charset="0"/>
                  <a:ea typeface="Helvetica Regular" charset="0"/>
                  <a:cs typeface="Helvetica Regular" charset="0"/>
                </a:rPr>
                <a:t>CASHBACK ON ALL OF THEIR PURCHASES</a:t>
              </a:r>
              <a:endParaRPr lang="en-US" sz="2400" b="1" dirty="0">
                <a:solidFill>
                  <a:prstClr val="black"/>
                </a:solidFill>
                <a:latin typeface="Helvetica Regular" charset="0"/>
                <a:ea typeface="Helvetica Regular" charset="0"/>
                <a:cs typeface="Helvetica Regular" charset="0"/>
              </a:endParaRPr>
            </a:p>
          </p:txBody>
        </p:sp>
      </p:grpSp>
      <p:sp>
        <p:nvSpPr>
          <p:cNvPr id="17" name="Rectangle 16"/>
          <p:cNvSpPr/>
          <p:nvPr/>
        </p:nvSpPr>
        <p:spPr>
          <a:xfrm>
            <a:off x="6477001" y="633943"/>
            <a:ext cx="5435600" cy="1433660"/>
          </a:xfrm>
          <a:prstGeom prst="rect">
            <a:avLst/>
          </a:prstGeom>
          <a:solidFill>
            <a:srgbClr val="0FB7FF">
              <a:alpha val="80000"/>
            </a:srgbClr>
          </a:solidFill>
          <a:ln w="6350" cap="flat" cmpd="sng" algn="ctr">
            <a:noFill/>
            <a:prstDash val="solid"/>
            <a:miter lim="800000"/>
          </a:ln>
          <a:effectLst/>
        </p:spPr>
        <p:txBody>
          <a:bodyPr rtlCol="0" anchor="ctr"/>
          <a:lstStyle/>
          <a:p>
            <a:pPr algn="ctr" defTabSz="685783"/>
            <a:endParaRPr lang="en-US" sz="3400" spc="100" dirty="0">
              <a:solidFill>
                <a:srgbClr val="DC4E00"/>
              </a:solidFill>
              <a:latin typeface="Helvetica Regular" charset="0"/>
              <a:cs typeface="Helvetica Regular" charset="0"/>
            </a:endParaRPr>
          </a:p>
        </p:txBody>
      </p:sp>
      <p:sp>
        <p:nvSpPr>
          <p:cNvPr id="20" name="Rectangle 19"/>
          <p:cNvSpPr/>
          <p:nvPr/>
        </p:nvSpPr>
        <p:spPr>
          <a:xfrm>
            <a:off x="6819996" y="1082512"/>
            <a:ext cx="4800353" cy="615553"/>
          </a:xfrm>
          <a:prstGeom prst="rect">
            <a:avLst/>
          </a:prstGeom>
        </p:spPr>
        <p:txBody>
          <a:bodyPr wrap="none">
            <a:spAutoFit/>
          </a:bodyPr>
          <a:lstStyle/>
          <a:p>
            <a:pPr algn="ctr" defTabSz="685783"/>
            <a:r>
              <a:rPr lang="en-US" sz="3400" b="1" spc="100" dirty="0">
                <a:solidFill>
                  <a:prstClr val="white"/>
                </a:solidFill>
                <a:latin typeface="Helvetica Regular" charset="0"/>
                <a:ea typeface="Helvetica Regular" charset="0"/>
                <a:cs typeface="Helvetica Regular" charset="0"/>
              </a:rPr>
              <a:t>NEVER MISS A DEAL</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7800" y="1227288"/>
            <a:ext cx="10312400" cy="496551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9963" y="5009256"/>
            <a:ext cx="1408934" cy="977052"/>
          </a:xfrm>
          <a:prstGeom prst="rect">
            <a:avLst/>
          </a:prstGeom>
        </p:spPr>
      </p:pic>
    </p:spTree>
    <p:extLst>
      <p:ext uri="{BB962C8B-B14F-4D97-AF65-F5344CB8AC3E}">
        <p14:creationId xmlns:p14="http://schemas.microsoft.com/office/powerpoint/2010/main" val="892770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14698133" y="2201333"/>
            <a:ext cx="184666" cy="646331"/>
          </a:xfrm>
          <a:prstGeom prst="rect">
            <a:avLst/>
          </a:prstGeom>
          <a:noFill/>
        </p:spPr>
        <p:txBody>
          <a:bodyPr wrap="none" rtlCol="0">
            <a:spAutoFit/>
          </a:bodyPr>
          <a:lstStyle/>
          <a:p>
            <a:pPr algn="r"/>
            <a:endParaRPr lang="en-US" sz="3600" dirty="0" smtClean="0">
              <a:solidFill>
                <a:srgbClr val="139FC9"/>
              </a:solidFill>
              <a:latin typeface="Helvetica Regular" charset="0"/>
              <a:cs typeface="Helvetica Regular" charset="0"/>
            </a:endParaRPr>
          </a:p>
        </p:txBody>
      </p:sp>
      <p:sp>
        <p:nvSpPr>
          <p:cNvPr id="13" name="TextBox 12"/>
          <p:cNvSpPr txBox="1"/>
          <p:nvPr/>
        </p:nvSpPr>
        <p:spPr>
          <a:xfrm>
            <a:off x="11684000" y="999067"/>
            <a:ext cx="184666" cy="646331"/>
          </a:xfrm>
          <a:prstGeom prst="rect">
            <a:avLst/>
          </a:prstGeom>
          <a:noFill/>
        </p:spPr>
        <p:txBody>
          <a:bodyPr wrap="none" rtlCol="0">
            <a:spAutoFit/>
          </a:bodyPr>
          <a:lstStyle/>
          <a:p>
            <a:pPr algn="r"/>
            <a:endParaRPr lang="en-US" sz="3600" dirty="0" smtClean="0">
              <a:solidFill>
                <a:srgbClr val="139FC9"/>
              </a:solidFill>
              <a:latin typeface="Helvetica Regular" charset="0"/>
              <a:cs typeface="Helvetica Regular" charset="0"/>
            </a:endParaRPr>
          </a:p>
        </p:txBody>
      </p:sp>
      <p:sp>
        <p:nvSpPr>
          <p:cNvPr id="11" name="Rectangle 10"/>
          <p:cNvSpPr/>
          <p:nvPr/>
        </p:nvSpPr>
        <p:spPr>
          <a:xfrm>
            <a:off x="664757" y="702733"/>
            <a:ext cx="5445354" cy="1100670"/>
          </a:xfrm>
          <a:prstGeom prst="rect">
            <a:avLst/>
          </a:prstGeom>
          <a:solidFill>
            <a:srgbClr val="DC4E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4" name="TextBox 13"/>
          <p:cNvSpPr txBox="1"/>
          <p:nvPr/>
        </p:nvSpPr>
        <p:spPr>
          <a:xfrm>
            <a:off x="828215" y="945292"/>
            <a:ext cx="7114190" cy="615553"/>
          </a:xfrm>
          <a:prstGeom prst="rect">
            <a:avLst/>
          </a:prstGeom>
          <a:noFill/>
        </p:spPr>
        <p:txBody>
          <a:bodyPr wrap="square" rtlCol="0">
            <a:spAutoFit/>
          </a:bodyPr>
          <a:lstStyle/>
          <a:p>
            <a:pPr defTabSz="457200"/>
            <a:r>
              <a:rPr lang="en-US" sz="3400" b="1" spc="100" dirty="0" smtClean="0">
                <a:solidFill>
                  <a:schemeClr val="bg1"/>
                </a:solidFill>
                <a:latin typeface="Helvetica Regular" charset="0"/>
                <a:cs typeface="Helvetica Regular" charset="0"/>
              </a:rPr>
              <a:t>WHY SHOP ON SHOP</a:t>
            </a:r>
            <a:endParaRPr lang="en-US" sz="3400" b="1" spc="100" dirty="0">
              <a:solidFill>
                <a:schemeClr val="bg1"/>
              </a:solidFill>
              <a:latin typeface="Helvetica Regular" charset="0"/>
              <a:cs typeface="Helvetica Regular" charset="0"/>
            </a:endParaRPr>
          </a:p>
        </p:txBody>
      </p:sp>
      <p:sp>
        <p:nvSpPr>
          <p:cNvPr id="9" name="Rectangle 8"/>
          <p:cNvSpPr/>
          <p:nvPr/>
        </p:nvSpPr>
        <p:spPr>
          <a:xfrm>
            <a:off x="808694" y="2053395"/>
            <a:ext cx="5619750" cy="3662541"/>
          </a:xfrm>
          <a:prstGeom prst="rect">
            <a:avLst/>
          </a:prstGeom>
        </p:spPr>
        <p:txBody>
          <a:bodyPr wrap="square">
            <a:spAutoFit/>
          </a:bodyPr>
          <a:lstStyle/>
          <a:p>
            <a:r>
              <a:rPr lang="en-US" sz="3200" b="1" dirty="0" smtClean="0">
                <a:latin typeface="Helvetica Regular" charset="0"/>
                <a:cs typeface="Helvetica Regular" charset="0"/>
              </a:rPr>
              <a:t>SAVE AND EARN MONEY</a:t>
            </a:r>
          </a:p>
          <a:p>
            <a:r>
              <a:rPr lang="en-US" sz="2400" b="1" spc="-20" dirty="0" smtClean="0">
                <a:solidFill>
                  <a:schemeClr val="tx1">
                    <a:lumMod val="10000"/>
                  </a:schemeClr>
                </a:solidFill>
                <a:latin typeface="Helvetica Regular" charset="0"/>
                <a:cs typeface="Helvetica Regular" charset="0"/>
              </a:rPr>
              <a:t>HOT DEALS, PRICE ALERTS, </a:t>
            </a:r>
            <a:br>
              <a:rPr lang="en-US" sz="2400" b="1" spc="-20" dirty="0" smtClean="0">
                <a:solidFill>
                  <a:schemeClr val="tx1">
                    <a:lumMod val="10000"/>
                  </a:schemeClr>
                </a:solidFill>
                <a:latin typeface="Helvetica Regular" charset="0"/>
                <a:cs typeface="Helvetica Regular" charset="0"/>
              </a:rPr>
            </a:br>
            <a:r>
              <a:rPr lang="en-US" sz="2400" b="1" spc="-20" dirty="0" smtClean="0">
                <a:solidFill>
                  <a:schemeClr val="tx1">
                    <a:lumMod val="10000"/>
                  </a:schemeClr>
                </a:solidFill>
                <a:latin typeface="Helvetica Regular" charset="0"/>
                <a:cs typeface="Helvetica Regular" charset="0"/>
              </a:rPr>
              <a:t>COMPARISON SHOPPING</a:t>
            </a:r>
          </a:p>
          <a:p>
            <a:r>
              <a:rPr lang="en-US" sz="2400" b="1" spc="-20" dirty="0" smtClean="0">
                <a:solidFill>
                  <a:schemeClr val="tx1">
                    <a:lumMod val="10000"/>
                  </a:schemeClr>
                </a:solidFill>
                <a:latin typeface="Helvetica Regular" charset="0"/>
                <a:cs typeface="Helvetica Regular" charset="0"/>
              </a:rPr>
              <a:t>SHOP DIRECT</a:t>
            </a:r>
          </a:p>
          <a:p>
            <a:endParaRPr lang="en-US" sz="2400" b="1" dirty="0" smtClean="0">
              <a:solidFill>
                <a:schemeClr val="tx1">
                  <a:lumMod val="10000"/>
                </a:schemeClr>
              </a:solidFill>
              <a:latin typeface="Helvetica Regular" charset="0"/>
              <a:cs typeface="Helvetica Regular" charset="0"/>
            </a:endParaRPr>
          </a:p>
          <a:p>
            <a:r>
              <a:rPr lang="en-US" sz="3200" b="1" dirty="0" smtClean="0">
                <a:solidFill>
                  <a:schemeClr val="tx1">
                    <a:lumMod val="10000"/>
                  </a:schemeClr>
                </a:solidFill>
                <a:latin typeface="Helvetica Regular" charset="0"/>
                <a:cs typeface="Helvetica Regular" charset="0"/>
              </a:rPr>
              <a:t>A BETTER WAY TO SHOP</a:t>
            </a:r>
          </a:p>
          <a:p>
            <a:r>
              <a:rPr lang="en-US" sz="2400" b="1" dirty="0" smtClean="0">
                <a:solidFill>
                  <a:schemeClr val="tx1">
                    <a:lumMod val="10000"/>
                  </a:schemeClr>
                </a:solidFill>
                <a:latin typeface="Helvetica Regular" charset="0"/>
                <a:cs typeface="Helvetica Regular" charset="0"/>
              </a:rPr>
              <a:t>MOBILE</a:t>
            </a:r>
          </a:p>
          <a:p>
            <a:r>
              <a:rPr lang="en-US" sz="2400" b="1" dirty="0" smtClean="0">
                <a:solidFill>
                  <a:schemeClr val="tx1">
                    <a:lumMod val="10000"/>
                  </a:schemeClr>
                </a:solidFill>
                <a:latin typeface="Helvetica Regular" charset="0"/>
                <a:cs typeface="Helvetica Regular" charset="0"/>
              </a:rPr>
              <a:t>SHOPPING ESSENTIALS</a:t>
            </a:r>
          </a:p>
          <a:p>
            <a:r>
              <a:rPr lang="en-US" sz="2400" b="1" dirty="0" smtClean="0">
                <a:solidFill>
                  <a:schemeClr val="tx1">
                    <a:lumMod val="10000"/>
                  </a:schemeClr>
                </a:solidFill>
                <a:latin typeface="Helvetica Regular" charset="0"/>
                <a:cs typeface="Helvetica Regular" charset="0"/>
              </a:rPr>
              <a:t>EGIFTS, AUTOSHIP</a:t>
            </a:r>
            <a:r>
              <a:rPr lang="en-US" sz="2200" b="1" dirty="0" smtClean="0">
                <a:solidFill>
                  <a:schemeClr val="tx1">
                    <a:lumMod val="10000"/>
                  </a:schemeClr>
                </a:solidFill>
                <a:latin typeface="Helvetica Regular" charset="0"/>
                <a:cs typeface="Helvetica Regular" charset="0"/>
              </a:rPr>
              <a:t> </a:t>
            </a:r>
            <a:endParaRPr lang="en-US" sz="2200" b="1" dirty="0">
              <a:solidFill>
                <a:schemeClr val="tx1">
                  <a:lumMod val="10000"/>
                </a:schemeClr>
              </a:solidFill>
              <a:latin typeface="Helvetica Regular" charset="0"/>
              <a:cs typeface="Helvetica Regular" charset="0"/>
            </a:endParaRPr>
          </a:p>
        </p:txBody>
      </p:sp>
      <p:pic>
        <p:nvPicPr>
          <p:cNvPr id="2" name="Picture 1" descr="slide 13.jpg"/>
          <p:cNvPicPr>
            <a:picLocks noChangeAspect="1"/>
          </p:cNvPicPr>
          <p:nvPr/>
        </p:nvPicPr>
        <p:blipFill rotWithShape="1">
          <a:blip r:embed="rId3" cstate="screen">
            <a:extLst>
              <a:ext uri="{28A0092B-C50C-407E-A947-70E740481C1C}">
                <a14:useLocalDpi xmlns:a14="http://schemas.microsoft.com/office/drawing/2010/main"/>
              </a:ext>
            </a:extLst>
          </a:blip>
          <a:srcRect l="7019" r="8605"/>
          <a:stretch/>
        </p:blipFill>
        <p:spPr>
          <a:xfrm>
            <a:off x="6588124" y="0"/>
            <a:ext cx="5603875" cy="685800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2943375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908119" y="595422"/>
            <a:ext cx="8463548" cy="2402686"/>
            <a:chOff x="1781119" y="1840426"/>
            <a:chExt cx="8629846" cy="2449896"/>
          </a:xfrm>
        </p:grpSpPr>
        <p:grpSp>
          <p:nvGrpSpPr>
            <p:cNvPr id="27" name="Group 26"/>
            <p:cNvGrpSpPr/>
            <p:nvPr/>
          </p:nvGrpSpPr>
          <p:grpSpPr>
            <a:xfrm>
              <a:off x="1781119" y="2413167"/>
              <a:ext cx="3029284" cy="1877155"/>
              <a:chOff x="558800" y="2413000"/>
              <a:chExt cx="3029284" cy="1877154"/>
            </a:xfrm>
          </p:grpSpPr>
          <p:pic>
            <p:nvPicPr>
              <p:cNvPr id="26" name="Picture 2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990" y="2519680"/>
                <a:ext cx="2349510" cy="160274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800" y="2413000"/>
                <a:ext cx="3029284" cy="1877154"/>
              </a:xfrm>
              <a:prstGeom prst="rect">
                <a:avLst/>
              </a:prstGeom>
            </p:spPr>
          </p:pic>
        </p:gr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38400" y="2150262"/>
              <a:ext cx="1828800" cy="206094"/>
            </a:xfrm>
            <a:prstGeom prst="rect">
              <a:avLst/>
            </a:prstGeom>
          </p:spPr>
        </p:pic>
        <p:grpSp>
          <p:nvGrpSpPr>
            <p:cNvPr id="30" name="Group 29"/>
            <p:cNvGrpSpPr/>
            <p:nvPr/>
          </p:nvGrpSpPr>
          <p:grpSpPr>
            <a:xfrm>
              <a:off x="4581441" y="2413167"/>
              <a:ext cx="3029284" cy="1877155"/>
              <a:chOff x="3359039" y="2413000"/>
              <a:chExt cx="3029284" cy="1877154"/>
            </a:xfrm>
          </p:grpSpPr>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0685" y="2520950"/>
                <a:ext cx="2332037" cy="156845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9039" y="2413000"/>
                <a:ext cx="3029284" cy="1877154"/>
              </a:xfrm>
              <a:prstGeom prst="rect">
                <a:avLst/>
              </a:prstGeom>
            </p:spPr>
          </p:pic>
        </p:grpSp>
        <p:pic>
          <p:nvPicPr>
            <p:cNvPr id="31" name="Picture 30"/>
            <p:cNvPicPr>
              <a:picLocks noChangeAspect="1"/>
            </p:cNvPicPr>
            <p:nvPr/>
          </p:nvPicPr>
          <p:blipFill rotWithShape="1">
            <a:blip r:embed="rId6" cstate="screen">
              <a:extLst>
                <a:ext uri="{28A0092B-C50C-407E-A947-70E740481C1C}">
                  <a14:useLocalDpi xmlns:a14="http://schemas.microsoft.com/office/drawing/2010/main"/>
                </a:ext>
              </a:extLst>
            </a:blip>
            <a:srcRect b="28328"/>
            <a:stretch/>
          </p:blipFill>
          <p:spPr>
            <a:xfrm>
              <a:off x="5011343" y="2023774"/>
              <a:ext cx="2169417" cy="278023"/>
            </a:xfrm>
            <a:prstGeom prst="rect">
              <a:avLst/>
            </a:prstGeom>
          </p:spPr>
        </p:pic>
        <p:grpSp>
          <p:nvGrpSpPr>
            <p:cNvPr id="33" name="Group 32"/>
            <p:cNvGrpSpPr/>
            <p:nvPr/>
          </p:nvGrpSpPr>
          <p:grpSpPr>
            <a:xfrm>
              <a:off x="7381681" y="2413167"/>
              <a:ext cx="3029284" cy="1877155"/>
              <a:chOff x="6159278" y="2413000"/>
              <a:chExt cx="3029284" cy="1877154"/>
            </a:xfrm>
          </p:grpSpPr>
          <p:pic>
            <p:nvPicPr>
              <p:cNvPr id="32" name="Picture 3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00862" y="2527301"/>
                <a:ext cx="2357594" cy="157987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9278" y="2413000"/>
                <a:ext cx="3029284" cy="1877154"/>
              </a:xfrm>
              <a:prstGeom prst="rect">
                <a:avLst/>
              </a:prstGeom>
            </p:spPr>
          </p:pic>
        </p:grpSp>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6215" y="1840426"/>
              <a:ext cx="460211" cy="460211"/>
            </a:xfrm>
            <a:prstGeom prst="rect">
              <a:avLst/>
            </a:prstGeom>
          </p:spPr>
        </p:pic>
      </p:grpSp>
      <p:grpSp>
        <p:nvGrpSpPr>
          <p:cNvPr id="7" name="Group 6"/>
          <p:cNvGrpSpPr/>
          <p:nvPr/>
        </p:nvGrpSpPr>
        <p:grpSpPr>
          <a:xfrm>
            <a:off x="885077" y="2258121"/>
            <a:ext cx="10513886" cy="2610168"/>
            <a:chOff x="736909" y="3689551"/>
            <a:chExt cx="10720471" cy="2661455"/>
          </a:xfrm>
        </p:grpSpPr>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24000" y="6022693"/>
              <a:ext cx="1828800" cy="279255"/>
            </a:xfrm>
            <a:prstGeom prst="rect">
              <a:avLst/>
            </a:prstGeom>
          </p:spPr>
        </p:pic>
        <p:grpSp>
          <p:nvGrpSpPr>
            <p:cNvPr id="41" name="Group 40"/>
            <p:cNvGrpSpPr/>
            <p:nvPr/>
          </p:nvGrpSpPr>
          <p:grpSpPr>
            <a:xfrm>
              <a:off x="736909" y="3689551"/>
              <a:ext cx="3754743" cy="2256496"/>
              <a:chOff x="-472549" y="3689550"/>
              <a:chExt cx="3754742" cy="2256496"/>
            </a:xfrm>
          </p:grpSpPr>
          <p:pic>
            <p:nvPicPr>
              <p:cNvPr id="35" name="Picture 3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700" y="3835400"/>
                <a:ext cx="2850815" cy="1880811"/>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549" y="3689550"/>
                <a:ext cx="3754742" cy="2256496"/>
              </a:xfrm>
              <a:prstGeom prst="rect">
                <a:avLst/>
              </a:prstGeom>
            </p:spPr>
          </p:pic>
        </p:grpSp>
        <p:grpSp>
          <p:nvGrpSpPr>
            <p:cNvPr id="44" name="Group 43"/>
            <p:cNvGrpSpPr/>
            <p:nvPr/>
          </p:nvGrpSpPr>
          <p:grpSpPr>
            <a:xfrm>
              <a:off x="4218762" y="3702251"/>
              <a:ext cx="3754743" cy="2256496"/>
              <a:chOff x="4218629" y="3702250"/>
              <a:chExt cx="3754742" cy="2256496"/>
            </a:xfrm>
          </p:grpSpPr>
          <p:pic>
            <p:nvPicPr>
              <p:cNvPr id="43" name="Picture 4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670592" y="3835931"/>
                <a:ext cx="2872504" cy="189176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pic>
          <p:nvPicPr>
            <p:cNvPr id="45" name="Picture 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05400" y="6048554"/>
              <a:ext cx="1828800" cy="227533"/>
            </a:xfrm>
            <a:prstGeom prst="rect">
              <a:avLst/>
            </a:prstGeom>
          </p:spPr>
        </p:pic>
        <p:pic>
          <p:nvPicPr>
            <p:cNvPr id="46" name="Picture 4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08271" y="5973634"/>
              <a:ext cx="1828800" cy="377372"/>
            </a:xfrm>
            <a:prstGeom prst="rect">
              <a:avLst/>
            </a:prstGeom>
          </p:spPr>
        </p:pic>
        <p:grpSp>
          <p:nvGrpSpPr>
            <p:cNvPr id="48" name="Group 47"/>
            <p:cNvGrpSpPr/>
            <p:nvPr/>
          </p:nvGrpSpPr>
          <p:grpSpPr>
            <a:xfrm>
              <a:off x="7702637" y="3702251"/>
              <a:ext cx="3754743" cy="2256496"/>
              <a:chOff x="7701493" y="3702250"/>
              <a:chExt cx="3754742" cy="2256496"/>
            </a:xfrm>
          </p:grpSpPr>
          <p:pic>
            <p:nvPicPr>
              <p:cNvPr id="47" name="Picture 4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56251" y="3831388"/>
                <a:ext cx="2857713" cy="1861841"/>
              </a:xfrm>
              <a:prstGeom prst="rect">
                <a:avLst/>
              </a:prstGeom>
            </p:spPr>
          </p:pic>
          <p:pic>
            <p:nvPicPr>
              <p:cNvPr id="19" name="Picture 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1493" y="3702250"/>
                <a:ext cx="3754742" cy="2256496"/>
              </a:xfrm>
              <a:prstGeom prst="rect">
                <a:avLst/>
              </a:prstGeom>
            </p:spPr>
          </p:pic>
        </p:grpSp>
      </p:grpSp>
      <p:grpSp>
        <p:nvGrpSpPr>
          <p:cNvPr id="10" name="Group 9"/>
          <p:cNvGrpSpPr/>
          <p:nvPr/>
        </p:nvGrpSpPr>
        <p:grpSpPr>
          <a:xfrm>
            <a:off x="0" y="5394960"/>
            <a:ext cx="12191999" cy="1463040"/>
            <a:chOff x="0" y="0"/>
            <a:chExt cx="12191999" cy="1463040"/>
          </a:xfrm>
        </p:grpSpPr>
        <p:sp>
          <p:nvSpPr>
            <p:cNvPr id="39" name="Rectangle 38"/>
            <p:cNvSpPr/>
            <p:nvPr/>
          </p:nvSpPr>
          <p:spPr>
            <a:xfrm>
              <a:off x="0" y="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 name="Rectangle 1"/>
            <p:cNvSpPr/>
            <p:nvPr/>
          </p:nvSpPr>
          <p:spPr>
            <a:xfrm>
              <a:off x="4941163" y="282082"/>
              <a:ext cx="2309675"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APPAREL</a:t>
              </a:r>
              <a:endParaRPr lang="en-US" sz="3400" b="1" spc="100" dirty="0">
                <a:solidFill>
                  <a:srgbClr val="FFFFFF"/>
                </a:solidFill>
                <a:latin typeface="Helvetica Regular" charset="0"/>
                <a:cs typeface="Helvetica Regular" charset="0"/>
              </a:endParaRPr>
            </a:p>
          </p:txBody>
        </p:sp>
        <p:sp>
          <p:nvSpPr>
            <p:cNvPr id="36" name="Rectangle 35"/>
            <p:cNvSpPr/>
            <p:nvPr/>
          </p:nvSpPr>
          <p:spPr>
            <a:xfrm>
              <a:off x="3341894" y="771076"/>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grpSp>
    </p:spTree>
    <p:extLst>
      <p:ext uri="{BB962C8B-B14F-4D97-AF65-F5344CB8AC3E}">
        <p14:creationId xmlns:p14="http://schemas.microsoft.com/office/powerpoint/2010/main" val="147922651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2" name="Group 1"/>
          <p:cNvGrpSpPr/>
          <p:nvPr/>
        </p:nvGrpSpPr>
        <p:grpSpPr>
          <a:xfrm>
            <a:off x="1823452" y="621184"/>
            <a:ext cx="8521852" cy="2393095"/>
            <a:chOff x="1781119" y="1866900"/>
            <a:chExt cx="8629846" cy="2423422"/>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9329" y="1881826"/>
              <a:ext cx="1828800" cy="48646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1907886"/>
              <a:ext cx="1828800" cy="43434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0024" y="1866900"/>
              <a:ext cx="1828800" cy="516312"/>
            </a:xfrm>
            <a:prstGeom prst="rect">
              <a:avLst/>
            </a:prstGeom>
          </p:spPr>
        </p:pic>
        <p:grpSp>
          <p:nvGrpSpPr>
            <p:cNvPr id="15" name="Group 14"/>
            <p:cNvGrpSpPr/>
            <p:nvPr/>
          </p:nvGrpSpPr>
          <p:grpSpPr>
            <a:xfrm>
              <a:off x="1781119" y="2413167"/>
              <a:ext cx="3029284" cy="1877155"/>
              <a:chOff x="1781119" y="2413000"/>
              <a:chExt cx="3029284" cy="1877154"/>
            </a:xfrm>
          </p:grpSpPr>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43235" y="2532380"/>
                <a:ext cx="2315521" cy="1512570"/>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1119" y="2413000"/>
                <a:ext cx="3029284" cy="1877154"/>
              </a:xfrm>
              <a:prstGeom prst="rect">
                <a:avLst/>
              </a:prstGeom>
            </p:spPr>
          </p:pic>
        </p:grpSp>
        <p:grpSp>
          <p:nvGrpSpPr>
            <p:cNvPr id="18" name="Group 17"/>
            <p:cNvGrpSpPr/>
            <p:nvPr/>
          </p:nvGrpSpPr>
          <p:grpSpPr>
            <a:xfrm>
              <a:off x="4581441" y="2413167"/>
              <a:ext cx="3029284" cy="1877155"/>
              <a:chOff x="4581358" y="2413000"/>
              <a:chExt cx="3029284" cy="1877154"/>
            </a:xfrm>
          </p:grpSpPr>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50439" y="2527301"/>
                <a:ext cx="2308556" cy="1517649"/>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358" y="2413000"/>
                <a:ext cx="3029284" cy="1877154"/>
              </a:xfrm>
              <a:prstGeom prst="rect">
                <a:avLst/>
              </a:prstGeom>
            </p:spPr>
          </p:pic>
        </p:grpSp>
        <p:grpSp>
          <p:nvGrpSpPr>
            <p:cNvPr id="21" name="Group 20"/>
            <p:cNvGrpSpPr/>
            <p:nvPr/>
          </p:nvGrpSpPr>
          <p:grpSpPr>
            <a:xfrm>
              <a:off x="7381681" y="2413167"/>
              <a:ext cx="3029284" cy="1877155"/>
              <a:chOff x="7381597" y="2413000"/>
              <a:chExt cx="3029284" cy="1877154"/>
            </a:xfrm>
          </p:grpSpPr>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33244" y="2520368"/>
                <a:ext cx="2315521" cy="161068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1597" y="2413000"/>
                <a:ext cx="3029284" cy="1877154"/>
              </a:xfrm>
              <a:prstGeom prst="rect">
                <a:avLst/>
              </a:prstGeom>
            </p:spPr>
          </p:pic>
        </p:grpSp>
      </p:grpSp>
      <p:grpSp>
        <p:nvGrpSpPr>
          <p:cNvPr id="12" name="Group 11"/>
          <p:cNvGrpSpPr/>
          <p:nvPr/>
        </p:nvGrpSpPr>
        <p:grpSpPr>
          <a:xfrm>
            <a:off x="854609" y="2237286"/>
            <a:ext cx="10511891" cy="2797112"/>
            <a:chOff x="812276" y="3689551"/>
            <a:chExt cx="10645104" cy="2832559"/>
          </a:xfrm>
        </p:grpSpPr>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2600" y="6007346"/>
              <a:ext cx="1874095" cy="374819"/>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1600" y="5867400"/>
              <a:ext cx="1828800" cy="654710"/>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39200" y="5899176"/>
              <a:ext cx="1828800" cy="591158"/>
            </a:xfrm>
            <a:prstGeom prst="rect">
              <a:avLst/>
            </a:prstGeom>
          </p:spPr>
        </p:pic>
        <p:grpSp>
          <p:nvGrpSpPr>
            <p:cNvPr id="23" name="Group 22"/>
            <p:cNvGrpSpPr/>
            <p:nvPr/>
          </p:nvGrpSpPr>
          <p:grpSpPr>
            <a:xfrm>
              <a:off x="812276" y="3689551"/>
              <a:ext cx="3754743" cy="2256496"/>
              <a:chOff x="735766" y="3689550"/>
              <a:chExt cx="3754742" cy="2256496"/>
            </a:xfrm>
          </p:grpSpPr>
          <p:pic>
            <p:nvPicPr>
              <p:cNvPr id="22" name="Picture 2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93298" y="3826072"/>
                <a:ext cx="2866933" cy="1777286"/>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766" y="3689550"/>
                <a:ext cx="3754742" cy="2256496"/>
              </a:xfrm>
              <a:prstGeom prst="rect">
                <a:avLst/>
              </a:prstGeom>
            </p:spPr>
          </p:pic>
        </p:grpSp>
        <p:grpSp>
          <p:nvGrpSpPr>
            <p:cNvPr id="25" name="Group 24"/>
            <p:cNvGrpSpPr/>
            <p:nvPr/>
          </p:nvGrpSpPr>
          <p:grpSpPr>
            <a:xfrm>
              <a:off x="4218762" y="3702251"/>
              <a:ext cx="3754743" cy="2256496"/>
              <a:chOff x="4218629" y="3702250"/>
              <a:chExt cx="3754742" cy="2256496"/>
            </a:xfrm>
          </p:grpSpPr>
          <p:pic>
            <p:nvPicPr>
              <p:cNvPr id="24" name="Picture 2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676738" y="3820395"/>
                <a:ext cx="2866356" cy="1872834"/>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nvGrpSpPr>
            <p:cNvPr id="38" name="Group 37"/>
            <p:cNvGrpSpPr/>
            <p:nvPr/>
          </p:nvGrpSpPr>
          <p:grpSpPr>
            <a:xfrm>
              <a:off x="7702637" y="3702251"/>
              <a:ext cx="3754743" cy="2256496"/>
              <a:chOff x="7701493" y="3702250"/>
              <a:chExt cx="3754742" cy="2256496"/>
            </a:xfrm>
          </p:grpSpPr>
          <p:pic>
            <p:nvPicPr>
              <p:cNvPr id="36" name="Picture 35"/>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52424" y="3837120"/>
                <a:ext cx="2861539" cy="1766238"/>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01493" y="3702250"/>
                <a:ext cx="3754742" cy="2256496"/>
              </a:xfrm>
              <a:prstGeom prst="rect">
                <a:avLst/>
              </a:prstGeom>
            </p:spPr>
          </p:pic>
        </p:grpSp>
      </p:grpSp>
      <p:sp>
        <p:nvSpPr>
          <p:cNvPr id="33" name="Rectangle 32"/>
          <p:cNvSpPr/>
          <p:nvPr/>
        </p:nvSpPr>
        <p:spPr>
          <a:xfrm>
            <a:off x="3451690" y="5681956"/>
            <a:ext cx="5288631"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DEPARTMENT STORES</a:t>
            </a:r>
            <a:endParaRPr lang="en-US" sz="3400" b="1" spc="100" dirty="0">
              <a:solidFill>
                <a:srgbClr val="FFFFFF"/>
              </a:solidFill>
              <a:latin typeface="Helvetica Regular" charset="0"/>
              <a:cs typeface="Helvetica Regular" charset="0"/>
            </a:endParaRPr>
          </a:p>
        </p:txBody>
      </p:sp>
      <p:sp>
        <p:nvSpPr>
          <p:cNvPr id="34" name="Rectangle 33"/>
          <p:cNvSpPr/>
          <p:nvPr/>
        </p:nvSpPr>
        <p:spPr>
          <a:xfrm>
            <a:off x="3341894" y="6170950"/>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204991072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71733" y="0"/>
            <a:ext cx="5520267" cy="6858000"/>
          </a:xfrm>
          <a:prstGeom prst="rect">
            <a:avLst/>
          </a:prstGeom>
        </p:spPr>
      </p:pic>
      <p:sp>
        <p:nvSpPr>
          <p:cNvPr id="10" name="TextBox 9"/>
          <p:cNvSpPr txBox="1"/>
          <p:nvPr/>
        </p:nvSpPr>
        <p:spPr>
          <a:xfrm>
            <a:off x="648242" y="1966004"/>
            <a:ext cx="5764589" cy="2816156"/>
          </a:xfrm>
          <a:prstGeom prst="rect">
            <a:avLst/>
          </a:prstGeom>
          <a:noFill/>
        </p:spPr>
        <p:txBody>
          <a:bodyPr wrap="square" rtlCol="0">
            <a:spAutoFit/>
          </a:bodyPr>
          <a:lstStyle/>
          <a:p>
            <a:pPr>
              <a:lnSpc>
                <a:spcPts val="2340"/>
              </a:lnSpc>
              <a:spcAft>
                <a:spcPts val="1200"/>
              </a:spcAft>
            </a:pPr>
            <a:r>
              <a:rPr lang="en-US" sz="2400" b="1" dirty="0" smtClean="0">
                <a:solidFill>
                  <a:srgbClr val="000000"/>
                </a:solidFill>
                <a:latin typeface="Helvetica Regular" charset="0"/>
                <a:ea typeface="Helvetica Regular" charset="0"/>
                <a:cs typeface="Helvetica Regular" charset="0"/>
              </a:rPr>
              <a:t>FINANCIALLY STRONG 24 YEAR OLD COMPANY</a:t>
            </a:r>
          </a:p>
          <a:p>
            <a:pPr>
              <a:spcAft>
                <a:spcPts val="1200"/>
              </a:spcAft>
            </a:pPr>
            <a:r>
              <a:rPr lang="en-US" sz="2400" b="1" dirty="0" smtClean="0">
                <a:solidFill>
                  <a:srgbClr val="000000"/>
                </a:solidFill>
                <a:latin typeface="Helvetica Regular" charset="0"/>
                <a:ea typeface="Helvetica Regular" charset="0"/>
                <a:cs typeface="Helvetica Regular" charset="0"/>
              </a:rPr>
              <a:t>PROVEN SYSTEM WITH WORLDWIDE </a:t>
            </a:r>
            <a:r>
              <a:rPr lang="en-US" sz="2400" b="1" dirty="0">
                <a:solidFill>
                  <a:srgbClr val="000000"/>
                </a:solidFill>
                <a:latin typeface="Helvetica Regular" charset="0"/>
                <a:ea typeface="Helvetica Regular" charset="0"/>
                <a:cs typeface="Helvetica Regular" charset="0"/>
              </a:rPr>
              <a:t>TRAINING AND SUPPORT</a:t>
            </a:r>
          </a:p>
          <a:p>
            <a:pPr>
              <a:lnSpc>
                <a:spcPts val="2240"/>
              </a:lnSpc>
              <a:spcAft>
                <a:spcPts val="1200"/>
              </a:spcAft>
            </a:pPr>
            <a:r>
              <a:rPr lang="en-US" sz="2400" b="1" dirty="0" smtClean="0">
                <a:solidFill>
                  <a:srgbClr val="000000"/>
                </a:solidFill>
                <a:latin typeface="Helvetica Regular" charset="0"/>
                <a:ea typeface="Helvetica Regular" charset="0"/>
                <a:cs typeface="Helvetica Regular" charset="0"/>
              </a:rPr>
              <a:t>ABILITY TO CONVERT SPENDING INTO EARNING</a:t>
            </a:r>
          </a:p>
          <a:p>
            <a:pPr>
              <a:spcAft>
                <a:spcPts val="1200"/>
              </a:spcAft>
            </a:pPr>
            <a:r>
              <a:rPr lang="en-US" sz="2400" b="1" dirty="0" smtClean="0">
                <a:solidFill>
                  <a:srgbClr val="000000"/>
                </a:solidFill>
                <a:latin typeface="Helvetica Regular" charset="0"/>
                <a:ea typeface="Helvetica Regular" charset="0"/>
                <a:cs typeface="Helvetica Regular" charset="0"/>
              </a:rPr>
              <a:t>IT JUST MAKES SENSE…</a:t>
            </a:r>
          </a:p>
        </p:txBody>
      </p:sp>
      <p:sp>
        <p:nvSpPr>
          <p:cNvPr id="11" name="Rectangle 10"/>
          <p:cNvSpPr/>
          <p:nvPr/>
        </p:nvSpPr>
        <p:spPr>
          <a:xfrm>
            <a:off x="678967" y="688532"/>
            <a:ext cx="5415446" cy="1100670"/>
          </a:xfrm>
          <a:prstGeom prst="rect">
            <a:avLst/>
          </a:prstGeom>
          <a:solidFill>
            <a:srgbClr val="DC4E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7" name="TextBox 6"/>
          <p:cNvSpPr txBox="1"/>
          <p:nvPr/>
        </p:nvSpPr>
        <p:spPr>
          <a:xfrm>
            <a:off x="685800" y="931091"/>
            <a:ext cx="5408613" cy="615553"/>
          </a:xfrm>
          <a:prstGeom prst="rect">
            <a:avLst/>
          </a:prstGeom>
          <a:noFill/>
        </p:spPr>
        <p:txBody>
          <a:bodyPr wrap="square" rtlCol="0">
            <a:spAutoFit/>
          </a:bodyPr>
          <a:lstStyle/>
          <a:p>
            <a:pPr algn="ctr" defTabSz="457200"/>
            <a:r>
              <a:rPr lang="en-US" sz="3400" b="1" spc="100" dirty="0" smtClean="0">
                <a:solidFill>
                  <a:schemeClr val="bg1"/>
                </a:solidFill>
                <a:latin typeface="Helvetica Regular" charset="0"/>
                <a:cs typeface="Helvetica Regular" charset="0"/>
              </a:rPr>
              <a:t>WHY SHOP.COM</a:t>
            </a:r>
            <a:endParaRPr lang="en-US" sz="3400" b="1" spc="100" dirty="0">
              <a:solidFill>
                <a:schemeClr val="bg1"/>
              </a:solidFill>
              <a:latin typeface="Helvetica Regular" charset="0"/>
              <a:cs typeface="Helvetica Regular"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1877047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992789" y="477044"/>
            <a:ext cx="8209546" cy="2456604"/>
            <a:chOff x="1992789" y="2054602"/>
            <a:chExt cx="8209546" cy="2456604"/>
          </a:xfrm>
        </p:grpSpPr>
        <p:grpSp>
          <p:nvGrpSpPr>
            <p:cNvPr id="41" name="Group 40"/>
            <p:cNvGrpSpPr/>
            <p:nvPr/>
          </p:nvGrpSpPr>
          <p:grpSpPr>
            <a:xfrm>
              <a:off x="7320586" y="2725474"/>
              <a:ext cx="2881749" cy="1785732"/>
              <a:chOff x="7381597" y="2413000"/>
              <a:chExt cx="3029284" cy="1877154"/>
            </a:xfrm>
          </p:grpSpPr>
          <p:pic>
            <p:nvPicPr>
              <p:cNvPr id="39" name="Picture 3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8541" y="2509744"/>
                <a:ext cx="2329383" cy="150386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1597" y="2413000"/>
                <a:ext cx="3029284" cy="1877154"/>
              </a:xfrm>
              <a:prstGeom prst="rect">
                <a:avLst/>
              </a:prstGeom>
            </p:spPr>
          </p:pic>
        </p:grpSp>
        <p:grpSp>
          <p:nvGrpSpPr>
            <p:cNvPr id="32" name="Group 31"/>
            <p:cNvGrpSpPr/>
            <p:nvPr/>
          </p:nvGrpSpPr>
          <p:grpSpPr>
            <a:xfrm>
              <a:off x="1992789" y="2725474"/>
              <a:ext cx="2881749" cy="1785732"/>
              <a:chOff x="1781119" y="2413000"/>
              <a:chExt cx="3029284" cy="1877154"/>
            </a:xfrm>
          </p:grpSpPr>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4550" y="2513881"/>
                <a:ext cx="2404614" cy="1677074"/>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119" y="2413000"/>
                <a:ext cx="3029284" cy="1877154"/>
              </a:xfrm>
              <a:prstGeom prst="rect">
                <a:avLst/>
              </a:prstGeom>
            </p:spPr>
          </p:pic>
        </p:gr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4029" y="2144198"/>
              <a:ext cx="780993" cy="534930"/>
            </a:xfrm>
            <a:prstGeom prst="rect">
              <a:avLst/>
            </a:prstGeom>
          </p:spPr>
        </p:pic>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4658" y="2194624"/>
              <a:ext cx="1480057" cy="463962"/>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7475" y="2054602"/>
              <a:ext cx="1162360" cy="613144"/>
            </a:xfrm>
            <a:prstGeom prst="rect">
              <a:avLst/>
            </a:prstGeom>
          </p:spPr>
        </p:pic>
        <p:grpSp>
          <p:nvGrpSpPr>
            <p:cNvPr id="34" name="Group 33"/>
            <p:cNvGrpSpPr/>
            <p:nvPr/>
          </p:nvGrpSpPr>
          <p:grpSpPr>
            <a:xfrm>
              <a:off x="4656727" y="2725474"/>
              <a:ext cx="2881749" cy="1785732"/>
              <a:chOff x="4581358" y="2413000"/>
              <a:chExt cx="3029284" cy="1877154"/>
            </a:xfrm>
          </p:grpSpPr>
          <p:pic>
            <p:nvPicPr>
              <p:cNvPr id="33" name="Picture 3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10138" y="2510460"/>
                <a:ext cx="2357438" cy="148527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1358" y="2413000"/>
                <a:ext cx="3029284" cy="1877154"/>
              </a:xfrm>
              <a:prstGeom prst="rect">
                <a:avLst/>
              </a:prstGeom>
            </p:spPr>
          </p:pic>
        </p:grpSp>
      </p:grpSp>
      <p:grpSp>
        <p:nvGrpSpPr>
          <p:cNvPr id="7" name="Group 6"/>
          <p:cNvGrpSpPr/>
          <p:nvPr/>
        </p:nvGrpSpPr>
        <p:grpSpPr>
          <a:xfrm>
            <a:off x="821578" y="2238996"/>
            <a:ext cx="10494654" cy="2985922"/>
            <a:chOff x="736909" y="3689551"/>
            <a:chExt cx="10720471" cy="3050171"/>
          </a:xfrm>
        </p:grpSpPr>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2600" y="6128334"/>
              <a:ext cx="1890617" cy="331909"/>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62600" y="5943600"/>
              <a:ext cx="1143000" cy="769152"/>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84952" y="5848854"/>
              <a:ext cx="1187824" cy="890868"/>
            </a:xfrm>
            <a:prstGeom prst="rect">
              <a:avLst/>
            </a:prstGeom>
          </p:spPr>
        </p:pic>
        <p:grpSp>
          <p:nvGrpSpPr>
            <p:cNvPr id="37" name="Group 36"/>
            <p:cNvGrpSpPr/>
            <p:nvPr/>
          </p:nvGrpSpPr>
          <p:grpSpPr>
            <a:xfrm>
              <a:off x="7702637" y="3702251"/>
              <a:ext cx="3754743" cy="2256496"/>
              <a:chOff x="7701493" y="3702250"/>
              <a:chExt cx="3754742" cy="2256496"/>
            </a:xfrm>
          </p:grpSpPr>
          <p:pic>
            <p:nvPicPr>
              <p:cNvPr id="35" name="Picture 3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31769" y="3820395"/>
                <a:ext cx="2929931" cy="1872834"/>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01493" y="3702250"/>
                <a:ext cx="3754742" cy="2256496"/>
              </a:xfrm>
              <a:prstGeom prst="rect">
                <a:avLst/>
              </a:prstGeom>
            </p:spPr>
          </p:pic>
        </p:grpSp>
        <p:grpSp>
          <p:nvGrpSpPr>
            <p:cNvPr id="43" name="Group 42"/>
            <p:cNvGrpSpPr/>
            <p:nvPr/>
          </p:nvGrpSpPr>
          <p:grpSpPr>
            <a:xfrm>
              <a:off x="736909" y="3689551"/>
              <a:ext cx="3754743" cy="2256496"/>
              <a:chOff x="735766" y="3689550"/>
              <a:chExt cx="3754742" cy="2256496"/>
            </a:xfrm>
          </p:grpSpPr>
          <p:pic>
            <p:nvPicPr>
              <p:cNvPr id="42" name="Picture 4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172515" y="3826304"/>
                <a:ext cx="2887715" cy="1929982"/>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766" y="3689550"/>
                <a:ext cx="3754742" cy="2256496"/>
              </a:xfrm>
              <a:prstGeom prst="rect">
                <a:avLst/>
              </a:prstGeom>
            </p:spPr>
          </p:pic>
        </p:grpSp>
        <p:grpSp>
          <p:nvGrpSpPr>
            <p:cNvPr id="3" name="Group 2"/>
            <p:cNvGrpSpPr/>
            <p:nvPr/>
          </p:nvGrpSpPr>
          <p:grpSpPr>
            <a:xfrm>
              <a:off x="4218762" y="3702251"/>
              <a:ext cx="3754743" cy="2256496"/>
              <a:chOff x="4218629" y="3702250"/>
              <a:chExt cx="3754742" cy="2256496"/>
            </a:xfrm>
          </p:grpSpPr>
          <p:pic>
            <p:nvPicPr>
              <p:cNvPr id="44" name="Picture 4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667389" y="3834683"/>
                <a:ext cx="2875704" cy="1799355"/>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sp>
        <p:nvSpPr>
          <p:cNvPr id="49" name="Rectangle 48"/>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46" name="Rectangle 45"/>
          <p:cNvSpPr/>
          <p:nvPr/>
        </p:nvSpPr>
        <p:spPr>
          <a:xfrm>
            <a:off x="3468087" y="5673307"/>
            <a:ext cx="5255844"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SPORTS &amp; OUTDOORS</a:t>
            </a:r>
            <a:endParaRPr lang="en-US" sz="3400" b="1" spc="100" dirty="0">
              <a:solidFill>
                <a:srgbClr val="FFFFFF"/>
              </a:solidFill>
              <a:latin typeface="Helvetica Regular" charset="0"/>
              <a:cs typeface="Helvetica Regular" charset="0"/>
            </a:endParaRPr>
          </a:p>
        </p:txBody>
      </p:sp>
      <p:sp>
        <p:nvSpPr>
          <p:cNvPr id="47" name="Rectangle 46"/>
          <p:cNvSpPr/>
          <p:nvPr/>
        </p:nvSpPr>
        <p:spPr>
          <a:xfrm>
            <a:off x="3341894" y="6162301"/>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247465610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12" name="Group 11"/>
          <p:cNvGrpSpPr/>
          <p:nvPr/>
        </p:nvGrpSpPr>
        <p:grpSpPr>
          <a:xfrm>
            <a:off x="1908121" y="507282"/>
            <a:ext cx="8448067" cy="2498713"/>
            <a:chOff x="1908121" y="2031282"/>
            <a:chExt cx="8448067" cy="2498713"/>
          </a:xfrm>
        </p:grpSpPr>
        <p:grpSp>
          <p:nvGrpSpPr>
            <p:cNvPr id="8" name="Group 7"/>
            <p:cNvGrpSpPr/>
            <p:nvPr/>
          </p:nvGrpSpPr>
          <p:grpSpPr>
            <a:xfrm>
              <a:off x="1908121" y="2692381"/>
              <a:ext cx="2965475" cy="1837614"/>
              <a:chOff x="1781119" y="2413000"/>
              <a:chExt cx="3029284" cy="1877154"/>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7460" y="2509745"/>
                <a:ext cx="2320351" cy="151852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119" y="2413000"/>
                <a:ext cx="3029284" cy="1877154"/>
              </a:xfrm>
              <a:prstGeom prst="rect">
                <a:avLst/>
              </a:prstGeom>
            </p:spPr>
          </p:pic>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9864" y="2031586"/>
              <a:ext cx="974533" cy="62298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400" y="2031282"/>
              <a:ext cx="623701" cy="623701"/>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0414" y="2165172"/>
              <a:ext cx="1559252" cy="508134"/>
            </a:xfrm>
            <a:prstGeom prst="rect">
              <a:avLst/>
            </a:prstGeom>
          </p:spPr>
        </p:pic>
        <p:grpSp>
          <p:nvGrpSpPr>
            <p:cNvPr id="21" name="Group 20"/>
            <p:cNvGrpSpPr/>
            <p:nvPr/>
          </p:nvGrpSpPr>
          <p:grpSpPr>
            <a:xfrm>
              <a:off x="4649457" y="2692381"/>
              <a:ext cx="2965475" cy="1837614"/>
              <a:chOff x="4581358" y="2413000"/>
              <a:chExt cx="3029284" cy="1877154"/>
            </a:xfrm>
          </p:grpSpPr>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53570" y="2528644"/>
                <a:ext cx="2300127" cy="165373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1358" y="2413000"/>
                <a:ext cx="3029284" cy="1877154"/>
              </a:xfrm>
              <a:prstGeom prst="rect">
                <a:avLst/>
              </a:prstGeom>
            </p:spPr>
          </p:pic>
        </p:grpSp>
        <p:grpSp>
          <p:nvGrpSpPr>
            <p:cNvPr id="23" name="Group 22"/>
            <p:cNvGrpSpPr/>
            <p:nvPr/>
          </p:nvGrpSpPr>
          <p:grpSpPr>
            <a:xfrm>
              <a:off x="7390713" y="2692381"/>
              <a:ext cx="2965475" cy="1837614"/>
              <a:chOff x="7381597" y="2413000"/>
              <a:chExt cx="3029284" cy="1877154"/>
            </a:xfrm>
          </p:grpSpPr>
          <p:pic>
            <p:nvPicPr>
              <p:cNvPr id="22" name="Picture 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35820" y="2509744"/>
                <a:ext cx="2318720" cy="158600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1597" y="2413000"/>
                <a:ext cx="3029284" cy="1877154"/>
              </a:xfrm>
              <a:prstGeom prst="rect">
                <a:avLst/>
              </a:prstGeom>
            </p:spPr>
          </p:pic>
        </p:grpSp>
      </p:grpSp>
      <p:grpSp>
        <p:nvGrpSpPr>
          <p:cNvPr id="3" name="Group 2"/>
          <p:cNvGrpSpPr/>
          <p:nvPr/>
        </p:nvGrpSpPr>
        <p:grpSpPr>
          <a:xfrm>
            <a:off x="863911" y="2250220"/>
            <a:ext cx="10494654" cy="2712192"/>
            <a:chOff x="736909" y="3689551"/>
            <a:chExt cx="10720470" cy="2770551"/>
          </a:xfrm>
        </p:grpSpPr>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7400" y="5943600"/>
              <a:ext cx="1188720" cy="516502"/>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61171" y="6050061"/>
              <a:ext cx="1828800" cy="303581"/>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27108" y="6064790"/>
              <a:ext cx="1905801" cy="274123"/>
            </a:xfrm>
            <a:prstGeom prst="rect">
              <a:avLst/>
            </a:prstGeom>
          </p:spPr>
        </p:pic>
        <p:grpSp>
          <p:nvGrpSpPr>
            <p:cNvPr id="25" name="Group 24"/>
            <p:cNvGrpSpPr/>
            <p:nvPr/>
          </p:nvGrpSpPr>
          <p:grpSpPr>
            <a:xfrm>
              <a:off x="736909" y="3689551"/>
              <a:ext cx="3754743" cy="2256496"/>
              <a:chOff x="735766" y="3689550"/>
              <a:chExt cx="3754742" cy="2256496"/>
            </a:xfrm>
          </p:grpSpPr>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88219" y="3829920"/>
                <a:ext cx="2872009" cy="1823168"/>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766" y="3689550"/>
                <a:ext cx="3754742" cy="2256496"/>
              </a:xfrm>
              <a:prstGeom prst="rect">
                <a:avLst/>
              </a:prstGeom>
            </p:spPr>
          </p:pic>
        </p:grpSp>
        <p:grpSp>
          <p:nvGrpSpPr>
            <p:cNvPr id="38" name="Group 37"/>
            <p:cNvGrpSpPr/>
            <p:nvPr/>
          </p:nvGrpSpPr>
          <p:grpSpPr>
            <a:xfrm>
              <a:off x="4218762" y="3702251"/>
              <a:ext cx="3754743" cy="2256496"/>
              <a:chOff x="4218629" y="3702250"/>
              <a:chExt cx="3754742" cy="2256496"/>
            </a:xfrm>
          </p:grpSpPr>
          <p:pic>
            <p:nvPicPr>
              <p:cNvPr id="36" name="Picture 3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648906" y="3833095"/>
                <a:ext cx="2894185" cy="1824756"/>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nvGrpSpPr>
            <p:cNvPr id="45" name="Group 44"/>
            <p:cNvGrpSpPr/>
            <p:nvPr/>
          </p:nvGrpSpPr>
          <p:grpSpPr>
            <a:xfrm>
              <a:off x="7702636" y="3689551"/>
              <a:ext cx="3754743" cy="2256496"/>
              <a:chOff x="7701493" y="3702250"/>
              <a:chExt cx="3754742" cy="2256496"/>
            </a:xfrm>
          </p:grpSpPr>
          <p:pic>
            <p:nvPicPr>
              <p:cNvPr id="40" name="Picture 3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31769" y="3842620"/>
                <a:ext cx="2866432" cy="1823168"/>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01493" y="3702250"/>
                <a:ext cx="3754742" cy="2256496"/>
              </a:xfrm>
              <a:prstGeom prst="rect">
                <a:avLst/>
              </a:prstGeom>
            </p:spPr>
          </p:pic>
        </p:grpSp>
      </p:grpSp>
      <p:sp>
        <p:nvSpPr>
          <p:cNvPr id="32" name="Rectangle 31"/>
          <p:cNvSpPr/>
          <p:nvPr/>
        </p:nvSpPr>
        <p:spPr>
          <a:xfrm>
            <a:off x="4050996" y="5673307"/>
            <a:ext cx="4090023"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HOME &amp; GARDEN</a:t>
            </a:r>
            <a:endParaRPr lang="en-US" sz="3400" b="1" spc="100" dirty="0">
              <a:solidFill>
                <a:srgbClr val="FFFFFF"/>
              </a:solidFill>
              <a:latin typeface="Helvetica Regular" charset="0"/>
              <a:cs typeface="Helvetica Regular" charset="0"/>
            </a:endParaRPr>
          </a:p>
        </p:txBody>
      </p:sp>
      <p:sp>
        <p:nvSpPr>
          <p:cNvPr id="33" name="Rectangle 32"/>
          <p:cNvSpPr/>
          <p:nvPr/>
        </p:nvSpPr>
        <p:spPr>
          <a:xfrm>
            <a:off x="3363061" y="6162301"/>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1873178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ctangle 44"/>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7" name="Group 6"/>
          <p:cNvGrpSpPr/>
          <p:nvPr/>
        </p:nvGrpSpPr>
        <p:grpSpPr>
          <a:xfrm>
            <a:off x="1886954" y="512513"/>
            <a:ext cx="8448067" cy="2480978"/>
            <a:chOff x="1886954" y="2047792"/>
            <a:chExt cx="8448067" cy="2480978"/>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8486" y="2313035"/>
              <a:ext cx="1368753" cy="270330"/>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2640" y="2047792"/>
              <a:ext cx="549150" cy="547501"/>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3915" y="2058530"/>
              <a:ext cx="1368753" cy="577639"/>
            </a:xfrm>
            <a:prstGeom prst="rect">
              <a:avLst/>
            </a:prstGeom>
          </p:spPr>
        </p:pic>
        <p:grpSp>
          <p:nvGrpSpPr>
            <p:cNvPr id="30" name="Group 29"/>
            <p:cNvGrpSpPr/>
            <p:nvPr/>
          </p:nvGrpSpPr>
          <p:grpSpPr>
            <a:xfrm>
              <a:off x="4628290" y="2691155"/>
              <a:ext cx="2965475" cy="1837615"/>
              <a:chOff x="4581358" y="2413000"/>
              <a:chExt cx="3029284" cy="1877154"/>
            </a:xfrm>
          </p:grpSpPr>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29188" y="2521028"/>
                <a:ext cx="2333626" cy="1507237"/>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358" y="2413000"/>
                <a:ext cx="3029284" cy="1877154"/>
              </a:xfrm>
              <a:prstGeom prst="rect">
                <a:avLst/>
              </a:prstGeom>
            </p:spPr>
          </p:pic>
        </p:grpSp>
        <p:grpSp>
          <p:nvGrpSpPr>
            <p:cNvPr id="32" name="Group 31"/>
            <p:cNvGrpSpPr/>
            <p:nvPr/>
          </p:nvGrpSpPr>
          <p:grpSpPr>
            <a:xfrm>
              <a:off x="1886954" y="2691155"/>
              <a:ext cx="2965475" cy="1837615"/>
              <a:chOff x="1781119" y="2413000"/>
              <a:chExt cx="3029284" cy="1877154"/>
            </a:xfrm>
          </p:grpSpPr>
          <p:pic>
            <p:nvPicPr>
              <p:cNvPr id="31" name="Picture 30"/>
              <p:cNvPicPr>
                <a:picLocks noChangeAspect="1"/>
              </p:cNvPicPr>
              <p:nvPr/>
            </p:nvPicPr>
            <p:blipFill rotWithShape="1">
              <a:blip r:embed="rId7" cstate="screen">
                <a:extLst>
                  <a:ext uri="{28A0092B-C50C-407E-A947-70E740481C1C}">
                    <a14:useLocalDpi xmlns:a14="http://schemas.microsoft.com/office/drawing/2010/main"/>
                  </a:ext>
                </a:extLst>
              </a:blip>
              <a:srcRect b="-422"/>
              <a:stretch/>
            </p:blipFill>
            <p:spPr>
              <a:xfrm>
                <a:off x="2129840" y="2513408"/>
                <a:ext cx="2341314" cy="156709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1119" y="2413000"/>
                <a:ext cx="3029284" cy="1877154"/>
              </a:xfrm>
              <a:prstGeom prst="rect">
                <a:avLst/>
              </a:prstGeom>
            </p:spPr>
          </p:pic>
        </p:grpSp>
        <p:grpSp>
          <p:nvGrpSpPr>
            <p:cNvPr id="34" name="Group 33"/>
            <p:cNvGrpSpPr/>
            <p:nvPr/>
          </p:nvGrpSpPr>
          <p:grpSpPr>
            <a:xfrm>
              <a:off x="7369546" y="2691155"/>
              <a:ext cx="2965475" cy="1837615"/>
              <a:chOff x="7381597" y="2413000"/>
              <a:chExt cx="3029284" cy="1877154"/>
            </a:xfrm>
          </p:grpSpPr>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8424" y="2532711"/>
                <a:ext cx="2318973" cy="159929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1597" y="2413000"/>
                <a:ext cx="3029284" cy="1877154"/>
              </a:xfrm>
              <a:prstGeom prst="rect">
                <a:avLst/>
              </a:prstGeom>
            </p:spPr>
          </p:pic>
        </p:grpSp>
      </p:grpSp>
      <p:grpSp>
        <p:nvGrpSpPr>
          <p:cNvPr id="13" name="Group 12"/>
          <p:cNvGrpSpPr/>
          <p:nvPr/>
        </p:nvGrpSpPr>
        <p:grpSpPr>
          <a:xfrm>
            <a:off x="842744" y="2230473"/>
            <a:ext cx="10494654" cy="2994445"/>
            <a:chOff x="736909" y="3702251"/>
            <a:chExt cx="10720470" cy="3058877"/>
          </a:xfrm>
        </p:grpSpPr>
        <p:pic>
          <p:nvPicPr>
            <p:cNvPr id="26" name="Picture 2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76400" y="5950497"/>
              <a:ext cx="1828800" cy="565798"/>
            </a:xfrm>
            <a:prstGeom prst="ellipse">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0874" y="5705665"/>
              <a:ext cx="1645613" cy="1055463"/>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686800" y="6069437"/>
              <a:ext cx="1828800" cy="327918"/>
            </a:xfrm>
            <a:prstGeom prst="rect">
              <a:avLst/>
            </a:prstGeom>
          </p:spPr>
        </p:pic>
        <p:grpSp>
          <p:nvGrpSpPr>
            <p:cNvPr id="37" name="Group 36"/>
            <p:cNvGrpSpPr/>
            <p:nvPr/>
          </p:nvGrpSpPr>
          <p:grpSpPr>
            <a:xfrm>
              <a:off x="736909" y="3702251"/>
              <a:ext cx="3754743" cy="2256496"/>
              <a:chOff x="735766" y="3689550"/>
              <a:chExt cx="3754742" cy="2256496"/>
            </a:xfrm>
          </p:grpSpPr>
          <p:pic>
            <p:nvPicPr>
              <p:cNvPr id="35" name="Picture 3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76338" y="3817895"/>
                <a:ext cx="2883890" cy="1859005"/>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766" y="3689550"/>
                <a:ext cx="3754742" cy="2256496"/>
              </a:xfrm>
              <a:prstGeom prst="rect">
                <a:avLst/>
              </a:prstGeom>
            </p:spPr>
          </p:pic>
        </p:grpSp>
        <p:grpSp>
          <p:nvGrpSpPr>
            <p:cNvPr id="41" name="Group 40"/>
            <p:cNvGrpSpPr/>
            <p:nvPr/>
          </p:nvGrpSpPr>
          <p:grpSpPr>
            <a:xfrm>
              <a:off x="4218762" y="3702251"/>
              <a:ext cx="3754743" cy="2256496"/>
              <a:chOff x="4218629" y="3702250"/>
              <a:chExt cx="3754742" cy="2256496"/>
            </a:xfrm>
          </p:grpSpPr>
          <p:pic>
            <p:nvPicPr>
              <p:cNvPr id="39" name="Picture 3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667781" y="3837540"/>
                <a:ext cx="2878404" cy="1846980"/>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nvGrpSpPr>
            <p:cNvPr id="11" name="Group 10"/>
            <p:cNvGrpSpPr/>
            <p:nvPr/>
          </p:nvGrpSpPr>
          <p:grpSpPr>
            <a:xfrm>
              <a:off x="7702636" y="3702251"/>
              <a:ext cx="3754743" cy="2256496"/>
              <a:chOff x="7702636" y="3702251"/>
              <a:chExt cx="3754743" cy="2256496"/>
            </a:xfrm>
          </p:grpSpPr>
          <p:pic>
            <p:nvPicPr>
              <p:cNvPr id="8" name="Picture 7" descr="ShopDirect.jpe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53400" y="3823510"/>
                <a:ext cx="2880360" cy="1796639"/>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02636" y="3702251"/>
                <a:ext cx="3754743" cy="2256496"/>
              </a:xfrm>
              <a:prstGeom prst="rect">
                <a:avLst/>
              </a:prstGeom>
            </p:spPr>
          </p:pic>
        </p:grpSp>
      </p:grpSp>
      <p:sp>
        <p:nvSpPr>
          <p:cNvPr id="43" name="Rectangle 42"/>
          <p:cNvSpPr/>
          <p:nvPr/>
        </p:nvSpPr>
        <p:spPr>
          <a:xfrm>
            <a:off x="3956464" y="5681956"/>
            <a:ext cx="4237236"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OFFICE SUPPLIES</a:t>
            </a:r>
            <a:endParaRPr lang="en-US" sz="3400" b="1" spc="100" dirty="0">
              <a:solidFill>
                <a:srgbClr val="FFFFFF"/>
              </a:solidFill>
              <a:latin typeface="Helvetica Regular" charset="0"/>
              <a:cs typeface="Helvetica Regular" charset="0"/>
            </a:endParaRPr>
          </a:p>
        </p:txBody>
      </p:sp>
      <p:sp>
        <p:nvSpPr>
          <p:cNvPr id="44" name="Rectangle 43"/>
          <p:cNvSpPr/>
          <p:nvPr/>
        </p:nvSpPr>
        <p:spPr>
          <a:xfrm>
            <a:off x="3341894" y="6170950"/>
            <a:ext cx="5466377" cy="430883"/>
          </a:xfrm>
          <a:prstGeom prst="rect">
            <a:avLst/>
          </a:prstGeom>
        </p:spPr>
        <p:txBody>
          <a:bodyPr wrap="square" lIns="89848" tIns="45718" rIns="89848" bIns="45718">
            <a:spAutoFit/>
          </a:bodyPr>
          <a:lstStyle/>
          <a:p>
            <a:pPr algn="ctr" defTabSz="896464"/>
            <a:r>
              <a:rPr lang="en-US" sz="2200" spc="100" dirty="0" smtClean="0">
                <a:solidFill>
                  <a:srgbClr val="FFFFFF"/>
                </a:solidFill>
                <a:latin typeface="Helvetica Regular" charset="0"/>
                <a:cs typeface="Helvetica Regular" charset="0"/>
              </a:rPr>
              <a:t>EARN CASHBACK AND IBV</a:t>
            </a:r>
            <a:endParaRPr lang="en-US" sz="2200" spc="100" dirty="0">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92555661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p:cNvGrpSpPr/>
          <p:nvPr/>
        </p:nvGrpSpPr>
        <p:grpSpPr>
          <a:xfrm>
            <a:off x="1929288" y="452205"/>
            <a:ext cx="8448067" cy="2535647"/>
            <a:chOff x="1929288" y="452205"/>
            <a:chExt cx="8448067" cy="2535647"/>
          </a:xfrm>
        </p:grpSpPr>
        <p:grpSp>
          <p:nvGrpSpPr>
            <p:cNvPr id="18" name="Group 17"/>
            <p:cNvGrpSpPr/>
            <p:nvPr/>
          </p:nvGrpSpPr>
          <p:grpSpPr>
            <a:xfrm>
              <a:off x="4670624" y="1150238"/>
              <a:ext cx="2965475" cy="1837614"/>
              <a:chOff x="4670624" y="1150238"/>
              <a:chExt cx="2965475" cy="1837614"/>
            </a:xfrm>
          </p:grpSpPr>
          <p:pic>
            <p:nvPicPr>
              <p:cNvPr id="12" name="Picture 11" descr="Screen Shot 2016-01-15 at 11.40.5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3818" y="1250703"/>
                <a:ext cx="2270606" cy="142014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0624" y="1150238"/>
                <a:ext cx="2965475" cy="1837614"/>
              </a:xfrm>
              <a:prstGeom prst="rect">
                <a:avLst/>
              </a:prstGeom>
            </p:spPr>
          </p:pic>
        </p:grpSp>
        <p:grpSp>
          <p:nvGrpSpPr>
            <p:cNvPr id="36" name="Group 35"/>
            <p:cNvGrpSpPr/>
            <p:nvPr/>
          </p:nvGrpSpPr>
          <p:grpSpPr>
            <a:xfrm>
              <a:off x="1929288" y="1150238"/>
              <a:ext cx="2965475" cy="1837614"/>
              <a:chOff x="1781119" y="2413000"/>
              <a:chExt cx="3029284" cy="1877154"/>
            </a:xfrm>
          </p:grpSpPr>
          <p:pic>
            <p:nvPicPr>
              <p:cNvPr id="25" name="Pictur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43292" y="2525057"/>
                <a:ext cx="2310283" cy="165204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119" y="2413000"/>
                <a:ext cx="3029284" cy="1877154"/>
              </a:xfrm>
              <a:prstGeom prst="rect">
                <a:avLst/>
              </a:prstGeom>
            </p:spPr>
          </p:pic>
        </p:grpSp>
        <p:grpSp>
          <p:nvGrpSpPr>
            <p:cNvPr id="28" name="Group 27"/>
            <p:cNvGrpSpPr/>
            <p:nvPr/>
          </p:nvGrpSpPr>
          <p:grpSpPr>
            <a:xfrm>
              <a:off x="7411880" y="1150238"/>
              <a:ext cx="2965475" cy="1837614"/>
              <a:chOff x="7411880" y="1150238"/>
              <a:chExt cx="2965475" cy="1837614"/>
            </a:xfrm>
          </p:grpSpPr>
          <p:pic>
            <p:nvPicPr>
              <p:cNvPr id="27" name="Picture 26" descr="Screen Shot 2016-01-15 at 11.46.00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73939" y="1246909"/>
                <a:ext cx="2247516" cy="143163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1880" y="1150238"/>
                <a:ext cx="2965475" cy="1837614"/>
              </a:xfrm>
              <a:prstGeom prst="rect">
                <a:avLst/>
              </a:prstGeom>
            </p:spPr>
          </p:pic>
        </p:gr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4889" y="452205"/>
              <a:ext cx="606209" cy="606209"/>
            </a:xfrm>
            <a:prstGeom prst="rect">
              <a:avLst/>
            </a:prstGeom>
          </p:spPr>
        </p:pic>
        <p:pic>
          <p:nvPicPr>
            <p:cNvPr id="2" name="Picture 1" descr="Screen Shot 2016-01-15 at 11.41.37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83650" y="728001"/>
              <a:ext cx="1697502" cy="314809"/>
            </a:xfrm>
            <a:prstGeom prst="rect">
              <a:avLst/>
            </a:prstGeom>
          </p:spPr>
        </p:pic>
        <p:pic>
          <p:nvPicPr>
            <p:cNvPr id="26" name="Picture 25" descr="WebSD_Logo_Stacked.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20100" y="644318"/>
              <a:ext cx="900930" cy="403048"/>
            </a:xfrm>
            <a:prstGeom prst="rect">
              <a:avLst/>
            </a:prstGeom>
          </p:spPr>
        </p:pic>
      </p:grpSp>
      <p:sp>
        <p:nvSpPr>
          <p:cNvPr id="35" name="Rectangle 34"/>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3" name="Group 2"/>
          <p:cNvGrpSpPr/>
          <p:nvPr/>
        </p:nvGrpSpPr>
        <p:grpSpPr>
          <a:xfrm>
            <a:off x="885078" y="2235705"/>
            <a:ext cx="10494654" cy="2940086"/>
            <a:chOff x="736909" y="3702251"/>
            <a:chExt cx="10720470" cy="3003349"/>
          </a:xfrm>
        </p:grpSpPr>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000" y="5974080"/>
              <a:ext cx="724995" cy="731520"/>
            </a:xfrm>
            <a:prstGeom prst="rect">
              <a:avLst/>
            </a:prstGeom>
          </p:spPr>
        </p:pic>
        <p:pic>
          <p:nvPicPr>
            <p:cNvPr id="14" name="Picture 1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34000" y="5974080"/>
              <a:ext cx="1669564" cy="731520"/>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86800" y="6039612"/>
              <a:ext cx="1828800" cy="600457"/>
            </a:xfrm>
            <a:prstGeom prst="rect">
              <a:avLst/>
            </a:prstGeom>
          </p:spPr>
        </p:pic>
        <p:grpSp>
          <p:nvGrpSpPr>
            <p:cNvPr id="20" name="Group 19"/>
            <p:cNvGrpSpPr/>
            <p:nvPr/>
          </p:nvGrpSpPr>
          <p:grpSpPr>
            <a:xfrm>
              <a:off x="7702636" y="3702251"/>
              <a:ext cx="3754743" cy="2256496"/>
              <a:chOff x="7701492" y="3702250"/>
              <a:chExt cx="3754742" cy="2256496"/>
            </a:xfrm>
          </p:grpSpPr>
          <p:pic>
            <p:nvPicPr>
              <p:cNvPr id="17" name="Picture 1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56516" y="3834817"/>
                <a:ext cx="2886133" cy="1857267"/>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01492" y="3702250"/>
                <a:ext cx="3754742" cy="2256496"/>
              </a:xfrm>
              <a:prstGeom prst="rect">
                <a:avLst/>
              </a:prstGeom>
            </p:spPr>
          </p:pic>
        </p:grpSp>
        <p:grpSp>
          <p:nvGrpSpPr>
            <p:cNvPr id="22" name="Group 21"/>
            <p:cNvGrpSpPr/>
            <p:nvPr/>
          </p:nvGrpSpPr>
          <p:grpSpPr>
            <a:xfrm>
              <a:off x="4218762" y="3702251"/>
              <a:ext cx="3754743" cy="2256496"/>
              <a:chOff x="4218629" y="3702250"/>
              <a:chExt cx="3754742" cy="2256496"/>
            </a:xfrm>
          </p:grpSpPr>
          <p:pic>
            <p:nvPicPr>
              <p:cNvPr id="21" name="Picture 2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676162" y="3828014"/>
                <a:ext cx="2842185" cy="2033081"/>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nvGrpSpPr>
            <p:cNvPr id="24" name="Group 23"/>
            <p:cNvGrpSpPr/>
            <p:nvPr/>
          </p:nvGrpSpPr>
          <p:grpSpPr>
            <a:xfrm>
              <a:off x="736909" y="3702251"/>
              <a:ext cx="3754743" cy="2256496"/>
              <a:chOff x="735766" y="3702250"/>
              <a:chExt cx="3754742" cy="2256496"/>
            </a:xfrm>
          </p:grpSpPr>
          <p:pic>
            <p:nvPicPr>
              <p:cNvPr id="23" name="Picture 2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149351" y="3834816"/>
                <a:ext cx="2914650" cy="1810333"/>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766" y="3702250"/>
                <a:ext cx="3754742" cy="2256496"/>
              </a:xfrm>
              <a:prstGeom prst="rect">
                <a:avLst/>
              </a:prstGeom>
            </p:spPr>
          </p:pic>
        </p:grpSp>
      </p:grpSp>
      <p:sp>
        <p:nvSpPr>
          <p:cNvPr id="32" name="Rectangle 31"/>
          <p:cNvSpPr/>
          <p:nvPr/>
        </p:nvSpPr>
        <p:spPr>
          <a:xfrm>
            <a:off x="2524241" y="5681956"/>
            <a:ext cx="7191921"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ELECTRONICS, TOYS &amp; GAMES</a:t>
            </a:r>
            <a:endParaRPr lang="en-US" sz="3400" b="1" spc="100" dirty="0">
              <a:solidFill>
                <a:srgbClr val="FFFFFF"/>
              </a:solidFill>
              <a:latin typeface="Helvetica Regular" charset="0"/>
              <a:cs typeface="Helvetica Regular" charset="0"/>
            </a:endParaRPr>
          </a:p>
        </p:txBody>
      </p:sp>
      <p:sp>
        <p:nvSpPr>
          <p:cNvPr id="33" name="Rectangle 32"/>
          <p:cNvSpPr/>
          <p:nvPr/>
        </p:nvSpPr>
        <p:spPr>
          <a:xfrm>
            <a:off x="3366084" y="6170950"/>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2381421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Group 22"/>
          <p:cNvGrpSpPr/>
          <p:nvPr/>
        </p:nvGrpSpPr>
        <p:grpSpPr>
          <a:xfrm>
            <a:off x="1898218" y="251572"/>
            <a:ext cx="8468757" cy="2753743"/>
            <a:chOff x="1898218" y="251572"/>
            <a:chExt cx="8468757" cy="2753743"/>
          </a:xfrm>
        </p:grpSpPr>
        <p:grpSp>
          <p:nvGrpSpPr>
            <p:cNvPr id="21" name="Group 20"/>
            <p:cNvGrpSpPr/>
            <p:nvPr/>
          </p:nvGrpSpPr>
          <p:grpSpPr>
            <a:xfrm>
              <a:off x="1898218" y="1165273"/>
              <a:ext cx="2969392" cy="1840042"/>
              <a:chOff x="1898218" y="1165273"/>
              <a:chExt cx="2969392" cy="1840042"/>
            </a:xfrm>
          </p:grpSpPr>
          <p:pic>
            <p:nvPicPr>
              <p:cNvPr id="20" name="Picture 19" descr="Screen Shot 2016-01-15 at 11.53.42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6594" y="1279408"/>
                <a:ext cx="2248369" cy="1401324"/>
              </a:xfrm>
              <a:prstGeom prst="rect">
                <a:avLst/>
              </a:prstGeom>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8218" y="1165273"/>
                <a:ext cx="2969392" cy="1840042"/>
              </a:xfrm>
              <a:prstGeom prst="rect">
                <a:avLst/>
              </a:prstGeom>
            </p:spPr>
          </p:pic>
        </p:gr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2707" y="1163385"/>
              <a:ext cx="2969392" cy="1840042"/>
            </a:xfrm>
            <a:prstGeom prst="rect">
              <a:avLst/>
            </a:prstGeom>
          </p:spPr>
        </p:pic>
        <p:grpSp>
          <p:nvGrpSpPr>
            <p:cNvPr id="7" name="Group 6"/>
            <p:cNvGrpSpPr/>
            <p:nvPr/>
          </p:nvGrpSpPr>
          <p:grpSpPr>
            <a:xfrm>
              <a:off x="7397583" y="1163385"/>
              <a:ext cx="2969392" cy="1840042"/>
              <a:chOff x="7397583" y="1163385"/>
              <a:chExt cx="2969392" cy="1840042"/>
            </a:xfrm>
          </p:grpSpPr>
          <p:pic>
            <p:nvPicPr>
              <p:cNvPr id="3" name="Picture 2" descr="Screen Shot 2016-01-25 at 12.40.5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2047" y="1279071"/>
                <a:ext cx="2326808" cy="136071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7583" y="1163385"/>
                <a:ext cx="2969392" cy="1840042"/>
              </a:xfrm>
              <a:prstGeom prst="rect">
                <a:avLst/>
              </a:prstGeom>
            </p:spPr>
          </p:pic>
        </p:gr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8512" y="607719"/>
              <a:ext cx="1792643" cy="446271"/>
            </a:xfrm>
            <a:prstGeom prst="rect">
              <a:avLst/>
            </a:prstGeom>
          </p:spPr>
        </p:pic>
        <p:pic>
          <p:nvPicPr>
            <p:cNvPr id="15" name="Picture 14" descr="logo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9475" y="251572"/>
              <a:ext cx="1908527" cy="820872"/>
            </a:xfrm>
            <a:prstGeom prst="rect">
              <a:avLst/>
            </a:prstGeom>
          </p:spPr>
        </p:pic>
        <p:pic>
          <p:nvPicPr>
            <p:cNvPr id="37" name="Picture 3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13791" y="1271421"/>
              <a:ext cx="2258534" cy="1561743"/>
            </a:xfrm>
            <a:prstGeom prst="rect">
              <a:avLst/>
            </a:prstGeom>
          </p:spPr>
        </p:pic>
        <p:pic>
          <p:nvPicPr>
            <p:cNvPr id="2" name="Picture 1" descr="Screen Shot 2016-01-25 at 12.41.33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74953" y="485174"/>
              <a:ext cx="1204685" cy="563482"/>
            </a:xfrm>
            <a:prstGeom prst="rect">
              <a:avLst/>
            </a:prstGeom>
          </p:spPr>
        </p:pic>
      </p:grpSp>
      <p:sp>
        <p:nvSpPr>
          <p:cNvPr id="35" name="Rectangle 34"/>
          <p:cNvSpPr/>
          <p:nvPr/>
        </p:nvSpPr>
        <p:spPr>
          <a:xfrm>
            <a:off x="0" y="5394960"/>
            <a:ext cx="12191999"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14" name="Group 13"/>
          <p:cNvGrpSpPr/>
          <p:nvPr/>
        </p:nvGrpSpPr>
        <p:grpSpPr>
          <a:xfrm>
            <a:off x="850051" y="2256871"/>
            <a:ext cx="10508514" cy="2814539"/>
            <a:chOff x="723049" y="3702251"/>
            <a:chExt cx="10720470" cy="2871308"/>
          </a:xfrm>
        </p:grpSpPr>
        <p:pic>
          <p:nvPicPr>
            <p:cNvPr id="18" name="Picture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76400" y="5981700"/>
              <a:ext cx="1828800" cy="560264"/>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1600" y="6058378"/>
              <a:ext cx="1828800" cy="406908"/>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686800" y="5950105"/>
              <a:ext cx="1828800" cy="623454"/>
            </a:xfrm>
            <a:prstGeom prst="rect">
              <a:avLst/>
            </a:prstGeom>
          </p:spPr>
        </p:pic>
        <p:grpSp>
          <p:nvGrpSpPr>
            <p:cNvPr id="31" name="Group 30"/>
            <p:cNvGrpSpPr/>
            <p:nvPr/>
          </p:nvGrpSpPr>
          <p:grpSpPr>
            <a:xfrm>
              <a:off x="4218762" y="3702251"/>
              <a:ext cx="3754743" cy="2256496"/>
              <a:chOff x="4218629" y="3702250"/>
              <a:chExt cx="3754742" cy="2256496"/>
            </a:xfrm>
          </p:grpSpPr>
          <p:pic>
            <p:nvPicPr>
              <p:cNvPr id="30" name="Picture 2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673653" y="3834815"/>
                <a:ext cx="2844694" cy="1783979"/>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18629" y="3702250"/>
                <a:ext cx="3754742" cy="2256496"/>
              </a:xfrm>
              <a:prstGeom prst="rect">
                <a:avLst/>
              </a:prstGeom>
            </p:spPr>
          </p:pic>
        </p:grpSp>
        <p:grpSp>
          <p:nvGrpSpPr>
            <p:cNvPr id="13" name="Group 12"/>
            <p:cNvGrpSpPr/>
            <p:nvPr/>
          </p:nvGrpSpPr>
          <p:grpSpPr>
            <a:xfrm>
              <a:off x="723049" y="3702251"/>
              <a:ext cx="3754743" cy="2256496"/>
              <a:chOff x="723049" y="3702251"/>
              <a:chExt cx="3754743" cy="2256496"/>
            </a:xfrm>
          </p:grpSpPr>
          <p:pic>
            <p:nvPicPr>
              <p:cNvPr id="8" name="Picture 7" descr="Groupon.jpe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170022" y="3832160"/>
                <a:ext cx="2880360" cy="1787989"/>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3049" y="3702251"/>
                <a:ext cx="3754743" cy="2256496"/>
              </a:xfrm>
              <a:prstGeom prst="rect">
                <a:avLst/>
              </a:prstGeom>
            </p:spPr>
          </p:pic>
        </p:grpSp>
        <p:grpSp>
          <p:nvGrpSpPr>
            <p:cNvPr id="11" name="Group 10"/>
            <p:cNvGrpSpPr/>
            <p:nvPr/>
          </p:nvGrpSpPr>
          <p:grpSpPr>
            <a:xfrm>
              <a:off x="7688776" y="3702251"/>
              <a:ext cx="3754743" cy="2256496"/>
              <a:chOff x="7688776" y="3702251"/>
              <a:chExt cx="3754743" cy="2256496"/>
            </a:xfrm>
          </p:grpSpPr>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88776" y="3702251"/>
                <a:ext cx="3754743" cy="2256496"/>
              </a:xfrm>
              <a:prstGeom prst="rect">
                <a:avLst/>
              </a:prstGeom>
            </p:spPr>
          </p:pic>
          <p:pic>
            <p:nvPicPr>
              <p:cNvPr id="4" name="Picture 3" descr="Petco.jpe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39889" y="3832160"/>
                <a:ext cx="2880650" cy="1747459"/>
              </a:xfrm>
              <a:prstGeom prst="rect">
                <a:avLst/>
              </a:prstGeom>
            </p:spPr>
          </p:pic>
        </p:grpSp>
      </p:grpSp>
      <p:sp>
        <p:nvSpPr>
          <p:cNvPr id="33" name="Rectangle 32"/>
          <p:cNvSpPr/>
          <p:nvPr/>
        </p:nvSpPr>
        <p:spPr>
          <a:xfrm>
            <a:off x="4207988" y="5681956"/>
            <a:ext cx="3733706" cy="615549"/>
          </a:xfrm>
          <a:prstGeom prst="rect">
            <a:avLst/>
          </a:prstGeom>
        </p:spPr>
        <p:txBody>
          <a:bodyPr wrap="none" lIns="89848" tIns="45718" rIns="89848" bIns="45718">
            <a:spAutoFit/>
          </a:bodyPr>
          <a:lstStyle/>
          <a:p>
            <a:pPr algn="ctr" defTabSz="896464"/>
            <a:r>
              <a:rPr lang="en-US" sz="3400" b="1" spc="100" dirty="0" smtClean="0">
                <a:solidFill>
                  <a:srgbClr val="FFFFFF"/>
                </a:solidFill>
                <a:latin typeface="Helvetica Regular" charset="0"/>
                <a:cs typeface="Helvetica Regular" charset="0"/>
              </a:rPr>
              <a:t>CONSUMABLES</a:t>
            </a:r>
            <a:endParaRPr lang="en-US" sz="3400" b="1" spc="100" dirty="0">
              <a:solidFill>
                <a:srgbClr val="FFFFFF"/>
              </a:solidFill>
              <a:latin typeface="Helvetica Regular" charset="0"/>
              <a:cs typeface="Helvetica Regular" charset="0"/>
            </a:endParaRPr>
          </a:p>
        </p:txBody>
      </p:sp>
      <p:sp>
        <p:nvSpPr>
          <p:cNvPr id="34" name="Rectangle 33"/>
          <p:cNvSpPr/>
          <p:nvPr/>
        </p:nvSpPr>
        <p:spPr>
          <a:xfrm>
            <a:off x="3363061" y="6170950"/>
            <a:ext cx="5466377" cy="430883"/>
          </a:xfrm>
          <a:prstGeom prst="rect">
            <a:avLst/>
          </a:prstGeom>
        </p:spPr>
        <p:txBody>
          <a:bodyPr wrap="square" lIns="89848" tIns="45718" rIns="89848" bIns="45718">
            <a:spAutoFit/>
          </a:bodyPr>
          <a:lstStyle/>
          <a:p>
            <a:pPr algn="ctr" defTabSz="896464"/>
            <a:r>
              <a:rPr lang="en-US" sz="2200" dirty="0" smtClean="0">
                <a:solidFill>
                  <a:srgbClr val="FFFFFF"/>
                </a:solidFill>
                <a:latin typeface="Helvetica Regular" charset="0"/>
                <a:cs typeface="Helvetica Regular" charset="0"/>
              </a:rPr>
              <a:t>EARN CASHBACK AND IBV</a:t>
            </a:r>
            <a:endParaRPr lang="en-US" sz="2200" dirty="0">
              <a:solidFill>
                <a:srgbClr val="FFFFFF"/>
              </a:solidFill>
              <a:latin typeface="Helvetica Regular" charset="0"/>
              <a:cs typeface="Helvetica Regular" charset="0"/>
            </a:endParaRPr>
          </a:p>
        </p:txBody>
      </p:sp>
      <p:sp>
        <p:nvSpPr>
          <p:cNvPr id="17" name="TextBox 16"/>
          <p:cNvSpPr txBox="1"/>
          <p:nvPr/>
        </p:nvSpPr>
        <p:spPr>
          <a:xfrm>
            <a:off x="-556381" y="3676952"/>
            <a:ext cx="184666" cy="384721"/>
          </a:xfrm>
          <a:prstGeom prst="rect">
            <a:avLst/>
          </a:prstGeom>
          <a:noFill/>
        </p:spPr>
        <p:txBody>
          <a:bodyPr wrap="none" rtlCol="0">
            <a:spAutoFit/>
          </a:bodyPr>
          <a:lstStyle/>
          <a:p>
            <a:endParaRPr lang="en-US" dirty="0">
              <a:latin typeface="Helvetica Regular" charset="0"/>
            </a:endParaRPr>
          </a:p>
        </p:txBody>
      </p:sp>
    </p:spTree>
    <p:extLst>
      <p:ext uri="{BB962C8B-B14F-4D97-AF65-F5344CB8AC3E}">
        <p14:creationId xmlns:p14="http://schemas.microsoft.com/office/powerpoint/2010/main" val="350406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11980" y="1713172"/>
            <a:ext cx="3896889" cy="2862318"/>
          </a:xfrm>
          <a:prstGeom prst="rect">
            <a:avLst/>
          </a:prstGeom>
        </p:spPr>
        <p:txBody>
          <a:bodyPr wrap="square" lIns="91414" tIns="45718" rIns="91414" bIns="45718" anchor="ctr">
            <a:spAutoFit/>
          </a:bodyPr>
          <a:lstStyle/>
          <a:p>
            <a:r>
              <a:rPr lang="en-US" sz="2000" b="1" dirty="0" smtClean="0">
                <a:ln w="3175">
                  <a:noFill/>
                </a:ln>
                <a:solidFill>
                  <a:srgbClr val="0FB7FF"/>
                </a:solidFill>
                <a:latin typeface="Helvetica Regular" charset="0"/>
                <a:cs typeface="Helvetica Regular" charset="0"/>
              </a:rPr>
              <a:t>95 </a:t>
            </a:r>
            <a:r>
              <a:rPr lang="en-US" sz="2000" b="1" dirty="0">
                <a:ln w="3175">
                  <a:noFill/>
                </a:ln>
                <a:solidFill>
                  <a:srgbClr val="0FB7FF"/>
                </a:solidFill>
                <a:latin typeface="Helvetica Regular" charset="0"/>
                <a:cs typeface="Helvetica Regular" charset="0"/>
              </a:rPr>
              <a:t>PERCENT </a:t>
            </a:r>
            <a:r>
              <a:rPr lang="en-US" sz="2000" b="1" dirty="0">
                <a:ln w="3175">
                  <a:noFill/>
                </a:ln>
                <a:latin typeface="Helvetica Regular" charset="0"/>
                <a:cs typeface="Helvetica Regular" charset="0"/>
              </a:rPr>
              <a:t>OF PEOPLE SPEND UP TO </a:t>
            </a:r>
            <a:r>
              <a:rPr lang="en-US" sz="2000" b="1" dirty="0">
                <a:ln w="3175">
                  <a:noFill/>
                </a:ln>
                <a:solidFill>
                  <a:srgbClr val="0FB7FF"/>
                </a:solidFill>
                <a:latin typeface="Helvetica Regular" charset="0"/>
                <a:cs typeface="Helvetica Regular" charset="0"/>
              </a:rPr>
              <a:t>45 YEARS </a:t>
            </a:r>
            <a:r>
              <a:rPr lang="en-US" sz="2000" b="1" dirty="0">
                <a:ln w="3175">
                  <a:noFill/>
                </a:ln>
                <a:latin typeface="Helvetica Regular" charset="0"/>
                <a:cs typeface="Helvetica Regular" charset="0"/>
              </a:rPr>
              <a:t>OF THEIR LIVES MAKING THE OTHER </a:t>
            </a:r>
            <a:r>
              <a:rPr lang="en-US" sz="2000" b="1" dirty="0">
                <a:ln w="3175">
                  <a:noFill/>
                </a:ln>
                <a:solidFill>
                  <a:srgbClr val="0FB7FF"/>
                </a:solidFill>
                <a:latin typeface="Helvetica Regular" charset="0"/>
                <a:cs typeface="Helvetica Regular" charset="0"/>
              </a:rPr>
              <a:t>5 PERCENT </a:t>
            </a:r>
            <a:r>
              <a:rPr lang="en-US" sz="2000" b="1" dirty="0" smtClean="0">
                <a:ln w="3175">
                  <a:noFill/>
                </a:ln>
                <a:latin typeface="Helvetica Regular" charset="0"/>
                <a:cs typeface="Helvetica Regular" charset="0"/>
              </a:rPr>
              <a:t>SUCCESSFUL</a:t>
            </a:r>
          </a:p>
          <a:p>
            <a:endParaRPr lang="en-US" sz="2000" b="1" dirty="0">
              <a:ln w="3175">
                <a:noFill/>
              </a:ln>
              <a:latin typeface="Helvetica Regular" charset="0"/>
              <a:cs typeface="Helvetica Regular" charset="0"/>
            </a:endParaRPr>
          </a:p>
          <a:p>
            <a:r>
              <a:rPr lang="en-US" sz="2000" b="1" dirty="0">
                <a:ln w="3175">
                  <a:noFill/>
                </a:ln>
                <a:latin typeface="Helvetica Regular" charset="0"/>
                <a:cs typeface="Helvetica Regular" charset="0"/>
              </a:rPr>
              <a:t>THEY WORK A PLAN FOR SOMEONE ELSE’S FINANCIAL SUCCESS – NOT THEIR </a:t>
            </a:r>
            <a:r>
              <a:rPr lang="en-US" sz="2000" b="1" dirty="0" smtClean="0">
                <a:ln w="3175">
                  <a:noFill/>
                </a:ln>
                <a:latin typeface="Helvetica Regular" charset="0"/>
                <a:cs typeface="Helvetica Regular" charset="0"/>
              </a:rPr>
              <a:t>OWN</a:t>
            </a:r>
            <a:endParaRPr lang="en-US" sz="2000" b="1" dirty="0">
              <a:ln w="3175">
                <a:noFill/>
              </a:ln>
              <a:solidFill>
                <a:srgbClr val="000000"/>
              </a:solidFill>
              <a:latin typeface="Helvetica Regular" charset="0"/>
              <a:cs typeface="Helvetica Regular"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2324" y="1967908"/>
            <a:ext cx="4454066" cy="4446184"/>
          </a:xfrm>
          <a:prstGeom prst="rect">
            <a:avLst/>
          </a:prstGeom>
        </p:spPr>
      </p:pic>
      <p:sp>
        <p:nvSpPr>
          <p:cNvPr id="30" name="TextBox 29"/>
          <p:cNvSpPr txBox="1"/>
          <p:nvPr/>
        </p:nvSpPr>
        <p:spPr>
          <a:xfrm>
            <a:off x="7387454" y="4459481"/>
            <a:ext cx="2403806" cy="430887"/>
          </a:xfrm>
          <a:prstGeom prst="rect">
            <a:avLst/>
          </a:prstGeom>
          <a:noFill/>
        </p:spPr>
        <p:txBody>
          <a:bodyPr wrap="square" rtlCol="0">
            <a:spAutoFit/>
          </a:bodyPr>
          <a:lstStyle/>
          <a:p>
            <a:pPr algn="r"/>
            <a:r>
              <a:rPr lang="en-US" sz="2200" dirty="0" smtClean="0">
                <a:solidFill>
                  <a:srgbClr val="FFFFFF"/>
                </a:solidFill>
                <a:latin typeface="Helvetica Regular" charset="0"/>
                <a:cs typeface="Helvetica Regular" charset="0"/>
              </a:rPr>
              <a:t>95%</a:t>
            </a:r>
            <a:endParaRPr lang="en-US" sz="2200" dirty="0">
              <a:solidFill>
                <a:srgbClr val="FFFFFF"/>
              </a:solidFill>
              <a:latin typeface="Helvetica Regular" charset="0"/>
              <a:cs typeface="Helvetica Regular" charset="0"/>
            </a:endParaRPr>
          </a:p>
        </p:txBody>
      </p:sp>
      <p:sp>
        <p:nvSpPr>
          <p:cNvPr id="34" name="Rectangle 33"/>
          <p:cNvSpPr/>
          <p:nvPr/>
        </p:nvSpPr>
        <p:spPr>
          <a:xfrm>
            <a:off x="6942206" y="2653295"/>
            <a:ext cx="709702" cy="430887"/>
          </a:xfrm>
          <a:prstGeom prst="rect">
            <a:avLst/>
          </a:prstGeom>
        </p:spPr>
        <p:txBody>
          <a:bodyPr wrap="square">
            <a:spAutoFit/>
          </a:bodyPr>
          <a:lstStyle/>
          <a:p>
            <a:pPr algn="r"/>
            <a:r>
              <a:rPr lang="en-US" sz="2200" dirty="0">
                <a:solidFill>
                  <a:schemeClr val="bg1"/>
                </a:solidFill>
                <a:latin typeface="Helvetica Regular" charset="0"/>
                <a:cs typeface="Helvetica Regular" charset="0"/>
              </a:rPr>
              <a:t>5%</a:t>
            </a:r>
          </a:p>
        </p:txBody>
      </p:sp>
      <p:pic>
        <p:nvPicPr>
          <p:cNvPr id="55" name="Picture 54"/>
          <p:cNvPicPr>
            <a:picLocks noChangeAspect="1"/>
          </p:cNvPicPr>
          <p:nvPr/>
        </p:nvPicPr>
        <p:blipFill>
          <a:blip r:embed="rId3"/>
          <a:stretch>
            <a:fillRect/>
          </a:stretch>
        </p:blipFill>
        <p:spPr>
          <a:xfrm>
            <a:off x="611980" y="6064250"/>
            <a:ext cx="3035300" cy="508000"/>
          </a:xfrm>
          <a:prstGeom prst="rect">
            <a:avLst/>
          </a:prstGeom>
        </p:spPr>
      </p:pic>
      <p:sp>
        <p:nvSpPr>
          <p:cNvPr id="9" name="Rectangle 8"/>
          <p:cNvSpPr/>
          <p:nvPr/>
        </p:nvSpPr>
        <p:spPr>
          <a:xfrm>
            <a:off x="629684" y="440271"/>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10" name="TextBox 9"/>
          <p:cNvSpPr txBox="1"/>
          <p:nvPr/>
        </p:nvSpPr>
        <p:spPr>
          <a:xfrm>
            <a:off x="1524" y="681137"/>
            <a:ext cx="12190476" cy="615549"/>
          </a:xfrm>
          <a:prstGeom prst="rect">
            <a:avLst/>
          </a:prstGeom>
          <a:noFill/>
        </p:spPr>
        <p:txBody>
          <a:bodyPr wrap="square" lIns="91414" tIns="45718" rIns="91414" bIns="45718" rtlCol="0">
            <a:spAutoFit/>
          </a:bodyPr>
          <a:lstStyle/>
          <a:p>
            <a:pPr algn="ctr"/>
            <a:r>
              <a:rPr lang="en-US" sz="3400" b="1" spc="100" dirty="0" smtClean="0">
                <a:ln w="3175">
                  <a:noFill/>
                </a:ln>
                <a:solidFill>
                  <a:srgbClr val="FFFFFF"/>
                </a:solidFill>
                <a:latin typeface="Helvetica Regular" charset="0"/>
                <a:cs typeface="Helvetica Regular" charset="0"/>
              </a:rPr>
              <a:t>TRADITIONAL 45 YEAR PLAN</a:t>
            </a:r>
            <a:endParaRPr lang="en-US" sz="3400" b="1" spc="100" dirty="0">
              <a:ln w="3175">
                <a:noFill/>
              </a:ln>
              <a:solidFill>
                <a:srgbClr val="FFFFFF"/>
              </a:solidFill>
              <a:latin typeface="Helvetica Regular" charset="0"/>
              <a:cs typeface="Helvetica Regular" charset="0"/>
            </a:endParaRPr>
          </a:p>
        </p:txBody>
      </p:sp>
      <p:sp>
        <p:nvSpPr>
          <p:cNvPr id="11" name="TextBox 10"/>
          <p:cNvSpPr txBox="1"/>
          <p:nvPr/>
        </p:nvSpPr>
        <p:spPr>
          <a:xfrm>
            <a:off x="925290" y="4838700"/>
            <a:ext cx="3812278" cy="830997"/>
          </a:xfrm>
          <a:prstGeom prst="rect">
            <a:avLst/>
          </a:prstGeom>
          <a:noFill/>
        </p:spPr>
        <p:txBody>
          <a:bodyPr wrap="square" rtlCol="0">
            <a:spAutoFit/>
          </a:bodyPr>
          <a:lstStyle/>
          <a:p>
            <a:pPr>
              <a:lnSpc>
                <a:spcPct val="150000"/>
              </a:lnSpc>
            </a:pPr>
            <a:r>
              <a:rPr lang="en-US" sz="1600" b="1" dirty="0">
                <a:latin typeface="Helvetica Regular" charset="0"/>
                <a:cs typeface="Helvetica Regular" charset="0"/>
              </a:rPr>
              <a:t>FINANCIALLY </a:t>
            </a:r>
            <a:r>
              <a:rPr lang="en-US" sz="1600" b="1" dirty="0" smtClean="0">
                <a:latin typeface="Helvetica Regular" charset="0"/>
                <a:cs typeface="Helvetica Regular" charset="0"/>
              </a:rPr>
              <a:t>FIT</a:t>
            </a:r>
          </a:p>
          <a:p>
            <a:pPr>
              <a:lnSpc>
                <a:spcPct val="150000"/>
              </a:lnSpc>
            </a:pPr>
            <a:r>
              <a:rPr lang="en-US" sz="1600" b="1" dirty="0">
                <a:latin typeface="Helvetica Regular" charset="0"/>
                <a:cs typeface="Helvetica Regular" charset="0"/>
              </a:rPr>
              <a:t>STRUGGLING </a:t>
            </a:r>
            <a:r>
              <a:rPr lang="en-US" sz="1600" b="1" dirty="0" smtClean="0">
                <a:latin typeface="Helvetica Regular" charset="0"/>
                <a:cs typeface="Helvetica Regular" charset="0"/>
              </a:rPr>
              <a:t>FINANCIALLY</a:t>
            </a:r>
            <a:endParaRPr lang="en-US" sz="1600" b="1" dirty="0">
              <a:latin typeface="Helvetica Regular" charset="0"/>
              <a:cs typeface="Helvetica Regular" charset="0"/>
            </a:endParaRPr>
          </a:p>
        </p:txBody>
      </p:sp>
      <p:sp>
        <p:nvSpPr>
          <p:cNvPr id="12" name="Rectangle 11"/>
          <p:cNvSpPr/>
          <p:nvPr/>
        </p:nvSpPr>
        <p:spPr>
          <a:xfrm>
            <a:off x="672422" y="4950517"/>
            <a:ext cx="255839" cy="26237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13" name="Rectangle 12"/>
          <p:cNvSpPr/>
          <p:nvPr/>
        </p:nvSpPr>
        <p:spPr>
          <a:xfrm>
            <a:off x="672422" y="5335528"/>
            <a:ext cx="255839" cy="262373"/>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Tree>
    <p:extLst>
      <p:ext uri="{BB962C8B-B14F-4D97-AF65-F5344CB8AC3E}">
        <p14:creationId xmlns:p14="http://schemas.microsoft.com/office/powerpoint/2010/main" val="9805515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inkstockPhotos-497940566.jpg"/>
          <p:cNvPicPr>
            <a:picLocks noChangeAspect="1"/>
          </p:cNvPicPr>
          <p:nvPr/>
        </p:nvPicPr>
        <p:blipFill rotWithShape="1">
          <a:blip r:embed="rId2" cstate="screen">
            <a:extLst>
              <a:ext uri="{28A0092B-C50C-407E-A947-70E740481C1C}">
                <a14:useLocalDpi xmlns:a14="http://schemas.microsoft.com/office/drawing/2010/main"/>
              </a:ext>
            </a:extLst>
          </a:blip>
          <a:srcRect t="11806" b="3819"/>
          <a:stretch/>
        </p:blipFill>
        <p:spPr>
          <a:xfrm>
            <a:off x="0" y="0"/>
            <a:ext cx="12192000" cy="6858000"/>
          </a:xfrm>
          <a:prstGeom prst="rect">
            <a:avLst/>
          </a:prstGeom>
        </p:spPr>
      </p:pic>
      <p:sp>
        <p:nvSpPr>
          <p:cNvPr id="9" name="Rectangle 8"/>
          <p:cNvSpPr/>
          <p:nvPr/>
        </p:nvSpPr>
        <p:spPr>
          <a:xfrm>
            <a:off x="2213153" y="703514"/>
            <a:ext cx="7772222" cy="1143000"/>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7" name="Rectangle 16"/>
          <p:cNvSpPr/>
          <p:nvPr/>
        </p:nvSpPr>
        <p:spPr>
          <a:xfrm>
            <a:off x="2211216" y="2225847"/>
            <a:ext cx="7772400" cy="3789942"/>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3400" baseline="30000" dirty="0">
              <a:solidFill>
                <a:prstClr val="white"/>
              </a:solidFill>
              <a:latin typeface="Helvetica Regular" charset="0"/>
              <a:cs typeface="Helvetica Regular" charset="0"/>
            </a:endParaRPr>
          </a:p>
        </p:txBody>
      </p:sp>
      <p:sp>
        <p:nvSpPr>
          <p:cNvPr id="20" name="TextBox 19"/>
          <p:cNvSpPr txBox="1"/>
          <p:nvPr/>
        </p:nvSpPr>
        <p:spPr>
          <a:xfrm>
            <a:off x="3160305" y="5419417"/>
            <a:ext cx="5905500" cy="246221"/>
          </a:xfrm>
          <a:prstGeom prst="rect">
            <a:avLst/>
          </a:prstGeom>
          <a:noFill/>
        </p:spPr>
        <p:txBody>
          <a:bodyPr wrap="square" rtlCol="0" anchor="b">
            <a:spAutoFit/>
          </a:bodyPr>
          <a:lstStyle/>
          <a:p>
            <a:pPr algn="ctr"/>
            <a:r>
              <a:rPr lang="en-US" sz="1000" baseline="30000" dirty="0" smtClean="0">
                <a:latin typeface="Helvetica Regular" charset="0"/>
                <a:cs typeface="Helvetica Regular" charset="0"/>
              </a:rPr>
              <a:t>*</a:t>
            </a:r>
            <a:r>
              <a:rPr lang="en-US" sz="1000" dirty="0" err="1" smtClean="0">
                <a:latin typeface="Helvetica Regular" charset="0"/>
                <a:cs typeface="Helvetica Regular" charset="0"/>
              </a:rPr>
              <a:t>www.federalreserve.gov</a:t>
            </a:r>
            <a:endParaRPr lang="en-US" sz="1000" dirty="0" smtClean="0">
              <a:latin typeface="Helvetica Regular" charset="0"/>
              <a:cs typeface="Helvetica Regular" charset="0"/>
            </a:endParaRPr>
          </a:p>
        </p:txBody>
      </p:sp>
      <p:sp>
        <p:nvSpPr>
          <p:cNvPr id="4" name="TextBox 3"/>
          <p:cNvSpPr txBox="1"/>
          <p:nvPr/>
        </p:nvSpPr>
        <p:spPr>
          <a:xfrm>
            <a:off x="2609149" y="2169440"/>
            <a:ext cx="6976534" cy="3161891"/>
          </a:xfrm>
          <a:prstGeom prst="rect">
            <a:avLst/>
          </a:prstGeom>
          <a:noFill/>
        </p:spPr>
        <p:txBody>
          <a:bodyPr wrap="square" rtlCol="0">
            <a:spAutoFit/>
          </a:bodyPr>
          <a:lstStyle/>
          <a:p>
            <a:pPr lvl="0" algn="ctr"/>
            <a:endParaRPr lang="en-US" sz="2200" b="1" dirty="0" smtClean="0">
              <a:latin typeface="Helvetica Regular" charset="0"/>
              <a:cs typeface="Helvetica Regular" charset="0"/>
            </a:endParaRPr>
          </a:p>
          <a:p>
            <a:pPr lvl="0" algn="ctr">
              <a:lnSpc>
                <a:spcPct val="120000"/>
              </a:lnSpc>
            </a:pPr>
            <a:r>
              <a:rPr lang="en-US" sz="3400" b="1" dirty="0" smtClean="0">
                <a:latin typeface="Helvetica Regular" charset="0"/>
                <a:cs typeface="Helvetica Regular" charset="0"/>
              </a:rPr>
              <a:t>AVERAGE DEBT:</a:t>
            </a:r>
          </a:p>
          <a:p>
            <a:pPr lvl="0" algn="ctr">
              <a:lnSpc>
                <a:spcPts val="4080"/>
              </a:lnSpc>
            </a:pPr>
            <a:r>
              <a:rPr lang="en-US" sz="3400" b="1" dirty="0" smtClean="0">
                <a:latin typeface="Helvetica Regular" charset="0"/>
                <a:cs typeface="Helvetica Regular" charset="0"/>
              </a:rPr>
              <a:t/>
            </a:r>
            <a:br>
              <a:rPr lang="en-US" sz="3400" b="1" dirty="0" smtClean="0">
                <a:latin typeface="Helvetica Regular" charset="0"/>
                <a:cs typeface="Helvetica Regular" charset="0"/>
              </a:rPr>
            </a:br>
            <a:r>
              <a:rPr lang="en-US" sz="3400" dirty="0" smtClean="0">
                <a:latin typeface="Helvetica Regular" charset="0"/>
                <a:cs typeface="Helvetica Regular" charset="0"/>
              </a:rPr>
              <a:t>MORTGAGE $155,361</a:t>
            </a:r>
            <a:r>
              <a:rPr lang="en-US" sz="3400" baseline="30000" dirty="0" smtClean="0">
                <a:latin typeface="Helvetica Regular" charset="0"/>
                <a:cs typeface="Helvetica Regular" charset="0"/>
              </a:rPr>
              <a:t>*</a:t>
            </a:r>
          </a:p>
          <a:p>
            <a:pPr lvl="0" algn="ctr">
              <a:lnSpc>
                <a:spcPts val="4080"/>
              </a:lnSpc>
            </a:pPr>
            <a:r>
              <a:rPr lang="en-US" sz="3400" dirty="0" smtClean="0">
                <a:latin typeface="Helvetica Regular" charset="0"/>
                <a:cs typeface="Helvetica Regular" charset="0"/>
              </a:rPr>
              <a:t>STUDENT LOANS $31,946</a:t>
            </a:r>
            <a:r>
              <a:rPr lang="en-US" sz="3400" baseline="30000" dirty="0" smtClean="0">
                <a:latin typeface="Helvetica Regular" charset="0"/>
                <a:cs typeface="Helvetica Regular" charset="0"/>
              </a:rPr>
              <a:t>*</a:t>
            </a:r>
            <a:endParaRPr lang="en-US" sz="3400" dirty="0" smtClean="0">
              <a:latin typeface="Helvetica Regular" charset="0"/>
              <a:cs typeface="Helvetica Regular" charset="0"/>
            </a:endParaRPr>
          </a:p>
          <a:p>
            <a:pPr lvl="0" algn="ctr">
              <a:lnSpc>
                <a:spcPts val="4080"/>
              </a:lnSpc>
            </a:pPr>
            <a:r>
              <a:rPr lang="en-US" sz="3400" dirty="0" smtClean="0">
                <a:latin typeface="Helvetica Regular" charset="0"/>
                <a:cs typeface="Helvetica Regular" charset="0"/>
              </a:rPr>
              <a:t>CREDIT CARDS $16,140</a:t>
            </a:r>
            <a:r>
              <a:rPr lang="en-US" sz="3400" baseline="30000" dirty="0" smtClean="0">
                <a:latin typeface="Helvetica Regular" charset="0"/>
                <a:ea typeface="Helvetica Regular" charset="0"/>
                <a:cs typeface="Helvetica Regular" charset="0"/>
              </a:rPr>
              <a:t>*</a:t>
            </a:r>
          </a:p>
        </p:txBody>
      </p:sp>
      <p:cxnSp>
        <p:nvCxnSpPr>
          <p:cNvPr id="13" name="Straight Connector 12"/>
          <p:cNvCxnSpPr/>
          <p:nvPr/>
        </p:nvCxnSpPr>
        <p:spPr>
          <a:xfrm>
            <a:off x="3343835" y="3429000"/>
            <a:ext cx="555811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875000" y="-177800"/>
            <a:ext cx="184666" cy="384721"/>
          </a:xfrm>
          <a:prstGeom prst="rect">
            <a:avLst/>
          </a:prstGeom>
          <a:noFill/>
        </p:spPr>
        <p:txBody>
          <a:bodyPr wrap="none" rtlCol="0">
            <a:spAutoFit/>
          </a:bodyPr>
          <a:lstStyle/>
          <a:p>
            <a:endParaRPr lang="en-US" dirty="0">
              <a:latin typeface="Helvetica Regular" charset="0"/>
            </a:endParaRPr>
          </a:p>
        </p:txBody>
      </p:sp>
      <p:sp>
        <p:nvSpPr>
          <p:cNvPr id="10" name="TextBox 9"/>
          <p:cNvSpPr txBox="1"/>
          <p:nvPr/>
        </p:nvSpPr>
        <p:spPr>
          <a:xfrm>
            <a:off x="1524" y="952314"/>
            <a:ext cx="12190476" cy="615549"/>
          </a:xfrm>
          <a:prstGeom prst="rect">
            <a:avLst/>
          </a:prstGeom>
          <a:noFill/>
        </p:spPr>
        <p:txBody>
          <a:bodyPr wrap="square" lIns="91414" tIns="45718" rIns="91414" bIns="45718" rtlCol="0">
            <a:spAutoFit/>
          </a:bodyPr>
          <a:lstStyle/>
          <a:p>
            <a:pPr algn="ctr"/>
            <a:r>
              <a:rPr lang="en-US" sz="3400" b="1" spc="100" dirty="0" smtClean="0">
                <a:ln w="3175">
                  <a:noFill/>
                </a:ln>
                <a:solidFill>
                  <a:srgbClr val="FFFFFF"/>
                </a:solidFill>
                <a:latin typeface="Helvetica Regular" charset="0"/>
                <a:cs typeface="Helvetica Regular" charset="0"/>
              </a:rPr>
              <a:t>TRADITIONAL 45 YEAR PLAN</a:t>
            </a:r>
            <a:endParaRPr lang="en-US" sz="3400" b="1" spc="100" dirty="0">
              <a:ln w="3175">
                <a:noFill/>
              </a:ln>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29983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695377" y="1186370"/>
            <a:ext cx="4971998" cy="18271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DC4E00"/>
                </a:solidFill>
                <a:latin typeface="Helvetica Regular" charset="0"/>
                <a:cs typeface="Helvetica Regular" charset="0"/>
              </a:rPr>
              <a:t>65 PERCENT </a:t>
            </a:r>
            <a:r>
              <a:rPr lang="en-US" sz="2200" b="1" dirty="0" smtClean="0">
                <a:solidFill>
                  <a:srgbClr val="000000"/>
                </a:solidFill>
                <a:latin typeface="Helvetica Regular" charset="0"/>
                <a:cs typeface="Helvetica Regular" charset="0"/>
              </a:rPr>
              <a:t>OF PEOPLE </a:t>
            </a:r>
            <a:br>
              <a:rPr lang="en-US" sz="2200" b="1" dirty="0" smtClean="0">
                <a:solidFill>
                  <a:srgbClr val="000000"/>
                </a:solidFill>
                <a:latin typeface="Helvetica Regular" charset="0"/>
                <a:cs typeface="Helvetica Regular" charset="0"/>
              </a:rPr>
            </a:br>
            <a:r>
              <a:rPr lang="en-US" sz="2200" b="1" dirty="0" smtClean="0">
                <a:solidFill>
                  <a:srgbClr val="000000"/>
                </a:solidFill>
                <a:latin typeface="Helvetica Regular" charset="0"/>
                <a:cs typeface="Helvetica Regular" charset="0"/>
              </a:rPr>
              <a:t>AGE 65 AND OVER, SOCIAL SECURITY PROVIDES THE </a:t>
            </a:r>
            <a:r>
              <a:rPr lang="en-US" sz="2200" b="1" dirty="0" smtClean="0">
                <a:solidFill>
                  <a:srgbClr val="DC4E00"/>
                </a:solidFill>
                <a:latin typeface="Helvetica Regular" charset="0"/>
                <a:cs typeface="Helvetica Regular" charset="0"/>
              </a:rPr>
              <a:t>MAJORITY</a:t>
            </a:r>
            <a:r>
              <a:rPr lang="en-US" sz="2200" b="1" dirty="0" smtClean="0">
                <a:solidFill>
                  <a:srgbClr val="000000"/>
                </a:solidFill>
                <a:latin typeface="Helvetica Regular" charset="0"/>
                <a:cs typeface="Helvetica Regular" charset="0"/>
              </a:rPr>
              <a:t> OF THEIR INCOME (AVERAGE $1,176 PER MONTH)*</a:t>
            </a:r>
            <a:endParaRPr lang="en-US" sz="2200" b="1" dirty="0">
              <a:solidFill>
                <a:srgbClr val="000000"/>
              </a:solidFill>
              <a:latin typeface="Helvetica Regular" charset="0"/>
              <a:cs typeface="Helvetica Regular" charset="0"/>
            </a:endParaRPr>
          </a:p>
        </p:txBody>
      </p:sp>
      <p:sp>
        <p:nvSpPr>
          <p:cNvPr id="21" name="Rectangle 20"/>
          <p:cNvSpPr/>
          <p:nvPr/>
        </p:nvSpPr>
        <p:spPr>
          <a:xfrm>
            <a:off x="695377" y="3454231"/>
            <a:ext cx="5317973"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000000"/>
                </a:solidFill>
                <a:latin typeface="Helvetica Regular" charset="0"/>
                <a:cs typeface="Helvetica Regular" charset="0"/>
              </a:rPr>
              <a:t>TO EARN AN EXTRA </a:t>
            </a:r>
            <a:r>
              <a:rPr lang="en-US" sz="2200" b="1" dirty="0" smtClean="0">
                <a:solidFill>
                  <a:srgbClr val="DC4E00"/>
                </a:solidFill>
                <a:latin typeface="Helvetica Regular" charset="0"/>
                <a:cs typeface="Helvetica Regular" charset="0"/>
              </a:rPr>
              <a:t>$1,000 </a:t>
            </a:r>
            <a:br>
              <a:rPr lang="en-US" sz="2200" b="1" dirty="0" smtClean="0">
                <a:solidFill>
                  <a:srgbClr val="DC4E00"/>
                </a:solidFill>
                <a:latin typeface="Helvetica Regular" charset="0"/>
                <a:cs typeface="Helvetica Regular" charset="0"/>
              </a:rPr>
            </a:br>
            <a:r>
              <a:rPr lang="en-US" sz="2200" b="1" dirty="0" smtClean="0">
                <a:solidFill>
                  <a:srgbClr val="DC4E00"/>
                </a:solidFill>
                <a:latin typeface="Helvetica Regular" charset="0"/>
                <a:cs typeface="Helvetica Regular" charset="0"/>
              </a:rPr>
              <a:t>A MONTH</a:t>
            </a:r>
            <a:r>
              <a:rPr lang="en-US" sz="2200" b="1" dirty="0">
                <a:solidFill>
                  <a:srgbClr val="000000"/>
                </a:solidFill>
                <a:latin typeface="Helvetica Regular" charset="0"/>
                <a:cs typeface="Helvetica Regular" charset="0"/>
              </a:rPr>
              <a:t> </a:t>
            </a:r>
            <a:r>
              <a:rPr lang="en-US" sz="2200" b="1" dirty="0" smtClean="0">
                <a:solidFill>
                  <a:srgbClr val="000000"/>
                </a:solidFill>
                <a:latin typeface="Helvetica Regular" charset="0"/>
                <a:cs typeface="Helvetica Regular" charset="0"/>
              </a:rPr>
              <a:t>AT 2% INTEREST </a:t>
            </a:r>
          </a:p>
          <a:p>
            <a:r>
              <a:rPr lang="en-US" sz="2200" b="1" dirty="0" smtClean="0">
                <a:solidFill>
                  <a:srgbClr val="DC4E00"/>
                </a:solidFill>
                <a:latin typeface="Helvetica Regular" charset="0"/>
                <a:cs typeface="Helvetica Regular" charset="0"/>
              </a:rPr>
              <a:t>YOU</a:t>
            </a:r>
            <a:r>
              <a:rPr lang="en-US" sz="2200" b="1" dirty="0" smtClean="0">
                <a:solidFill>
                  <a:srgbClr val="000000"/>
                </a:solidFill>
                <a:latin typeface="Helvetica Regular" charset="0"/>
                <a:cs typeface="Helvetica Regular" charset="0"/>
              </a:rPr>
              <a:t> WOULD NEED TO SAVE </a:t>
            </a:r>
            <a:br>
              <a:rPr lang="en-US" sz="2200" b="1" dirty="0" smtClean="0">
                <a:solidFill>
                  <a:srgbClr val="000000"/>
                </a:solidFill>
                <a:latin typeface="Helvetica Regular" charset="0"/>
                <a:cs typeface="Helvetica Regular" charset="0"/>
              </a:rPr>
            </a:br>
            <a:r>
              <a:rPr lang="en-US" sz="2200" b="1" dirty="0" smtClean="0">
                <a:solidFill>
                  <a:srgbClr val="DC4E00"/>
                </a:solidFill>
                <a:latin typeface="Helvetica Regular" charset="0"/>
                <a:cs typeface="Helvetica Regular" charset="0"/>
              </a:rPr>
              <a:t>$600,000</a:t>
            </a:r>
            <a:r>
              <a:rPr lang="en-US" sz="2200" b="1" dirty="0" smtClean="0">
                <a:solidFill>
                  <a:srgbClr val="000000"/>
                </a:solidFill>
                <a:latin typeface="Helvetica Regular" charset="0"/>
                <a:cs typeface="Helvetica Regular" charset="0"/>
              </a:rPr>
              <a:t>*</a:t>
            </a:r>
            <a:endParaRPr lang="en-US" sz="2200" b="1" dirty="0">
              <a:solidFill>
                <a:srgbClr val="000000"/>
              </a:solidFill>
              <a:latin typeface="Helvetica Regular" charset="0"/>
              <a:cs typeface="Helvetica Regular" charset="0"/>
            </a:endParaRPr>
          </a:p>
        </p:txBody>
      </p:sp>
      <p:sp>
        <p:nvSpPr>
          <p:cNvPr id="2" name="Rectangle 1"/>
          <p:cNvSpPr/>
          <p:nvPr/>
        </p:nvSpPr>
        <p:spPr>
          <a:xfrm>
            <a:off x="804923" y="5837981"/>
            <a:ext cx="4114800" cy="223907"/>
          </a:xfrm>
          <a:prstGeom prst="rect">
            <a:avLst/>
          </a:prstGeom>
        </p:spPr>
        <p:txBody>
          <a:bodyPr wrap="square">
            <a:spAutoFit/>
          </a:bodyPr>
          <a:lstStyle/>
          <a:p>
            <a:pPr>
              <a:lnSpc>
                <a:spcPct val="90000"/>
              </a:lnSpc>
            </a:pPr>
            <a:r>
              <a:rPr lang="en-US" sz="950" dirty="0" smtClean="0">
                <a:solidFill>
                  <a:srgbClr val="000000"/>
                </a:solidFill>
                <a:latin typeface="Helvetica Regular" charset="0"/>
                <a:cs typeface="Helvetica Regular" charset="0"/>
              </a:rPr>
              <a:t>*</a:t>
            </a:r>
            <a:r>
              <a:rPr lang="en-US" sz="950" dirty="0" err="1" smtClean="0">
                <a:solidFill>
                  <a:srgbClr val="000000"/>
                </a:solidFill>
                <a:latin typeface="Helvetica Regular" charset="0"/>
                <a:cs typeface="Helvetica Regular" charset="0"/>
              </a:rPr>
              <a:t>www.socialsecurity.gov</a:t>
            </a:r>
            <a:endParaRPr lang="en-US" sz="950" dirty="0">
              <a:solidFill>
                <a:srgbClr val="000000"/>
              </a:solidFill>
              <a:latin typeface="Helvetica Regular" charset="0"/>
              <a:cs typeface="Helvetica Regular" charset="0"/>
            </a:endParaRPr>
          </a:p>
        </p:txBody>
      </p:sp>
      <p:pic>
        <p:nvPicPr>
          <p:cNvPr id="13" name="Picture 12" descr="AdobeStock_43294165.png"/>
          <p:cNvPicPr>
            <a:picLocks noChangeAspect="1"/>
          </p:cNvPicPr>
          <p:nvPr/>
        </p:nvPicPr>
        <p:blipFill rotWithShape="1">
          <a:blip r:embed="rId2" cstate="screen">
            <a:alphaModFix/>
            <a:extLst>
              <a:ext uri="{28A0092B-C50C-407E-A947-70E740481C1C}">
                <a14:useLocalDpi xmlns:a14="http://schemas.microsoft.com/office/drawing/2010/main"/>
              </a:ext>
            </a:extLst>
          </a:blip>
          <a:srcRect l="9435" r="7014"/>
          <a:stretch/>
        </p:blipFill>
        <p:spPr>
          <a:xfrm>
            <a:off x="5762625" y="0"/>
            <a:ext cx="6429376" cy="68580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223260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dobeStock_63916863.png"/>
          <p:cNvPicPr>
            <a:picLocks noChangeAspect="1"/>
          </p:cNvPicPr>
          <p:nvPr/>
        </p:nvPicPr>
        <p:blipFill rotWithShape="1">
          <a:blip r:embed="rId2" cstate="print">
            <a:extLst>
              <a:ext uri="{28A0092B-C50C-407E-A947-70E740481C1C}">
                <a14:useLocalDpi xmlns:a14="http://schemas.microsoft.com/office/drawing/2010/main"/>
              </a:ext>
            </a:extLst>
          </a:blip>
          <a:srcRect t="13734" b="23149"/>
          <a:stretch/>
        </p:blipFill>
        <p:spPr>
          <a:xfrm>
            <a:off x="0" y="-1"/>
            <a:ext cx="12192000" cy="6858001"/>
          </a:xfrm>
          <a:prstGeom prst="rect">
            <a:avLst/>
          </a:prstGeom>
        </p:spPr>
      </p:pic>
      <p:sp>
        <p:nvSpPr>
          <p:cNvPr id="6" name="Rectangle 5"/>
          <p:cNvSpPr/>
          <p:nvPr/>
        </p:nvSpPr>
        <p:spPr>
          <a:xfrm>
            <a:off x="0" y="5419728"/>
            <a:ext cx="12192000"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8" name="TextBox 37"/>
          <p:cNvSpPr txBox="1"/>
          <p:nvPr/>
        </p:nvSpPr>
        <p:spPr>
          <a:xfrm>
            <a:off x="582010" y="5810892"/>
            <a:ext cx="10980994" cy="615553"/>
          </a:xfrm>
          <a:prstGeom prst="rect">
            <a:avLst/>
          </a:prstGeom>
          <a:noFill/>
        </p:spPr>
        <p:txBody>
          <a:bodyPr wrap="square" rtlCol="0">
            <a:spAutoFit/>
          </a:bodyPr>
          <a:lstStyle/>
          <a:p>
            <a:pPr algn="ctr" defTabSz="457200"/>
            <a:r>
              <a:rPr lang="en-US" sz="3400" b="1" spc="100" dirty="0" smtClean="0">
                <a:solidFill>
                  <a:prstClr val="white"/>
                </a:solidFill>
                <a:latin typeface="Helvetica Regular" charset="0"/>
                <a:cs typeface="Helvetica Regular" charset="0"/>
              </a:rPr>
              <a:t>WHAT IF YOU HAD AN OPTION?</a:t>
            </a:r>
            <a:endParaRPr lang="en-US" sz="3400" b="1" spc="100" dirty="0">
              <a:solidFill>
                <a:prstClr val="white"/>
              </a:solidFill>
              <a:latin typeface="Helvetica Regular" charset="0"/>
              <a:cs typeface="Helvetica Regular" charset="0"/>
            </a:endParaRPr>
          </a:p>
        </p:txBody>
      </p:sp>
    </p:spTree>
    <p:extLst>
      <p:ext uri="{BB962C8B-B14F-4D97-AF65-F5344CB8AC3E}">
        <p14:creationId xmlns:p14="http://schemas.microsoft.com/office/powerpoint/2010/main" val="209667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0"/>
          </a:xfrm>
          <a:prstGeom prst="rect">
            <a:avLst/>
          </a:prstGeom>
        </p:spPr>
      </p:pic>
      <p:sp>
        <p:nvSpPr>
          <p:cNvPr id="15" name="Rectangle 14"/>
          <p:cNvSpPr/>
          <p:nvPr/>
        </p:nvSpPr>
        <p:spPr>
          <a:xfrm>
            <a:off x="-406399" y="4572000"/>
            <a:ext cx="13021732" cy="1837073"/>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 name="TextBox 1"/>
          <p:cNvSpPr txBox="1"/>
          <p:nvPr/>
        </p:nvSpPr>
        <p:spPr>
          <a:xfrm>
            <a:off x="1886857" y="1531020"/>
            <a:ext cx="184666" cy="384721"/>
          </a:xfrm>
          <a:prstGeom prst="rect">
            <a:avLst/>
          </a:prstGeom>
          <a:noFill/>
        </p:spPr>
        <p:txBody>
          <a:bodyPr wrap="none" rtlCol="0">
            <a:spAutoFit/>
          </a:bodyPr>
          <a:lstStyle/>
          <a:p>
            <a:endParaRPr lang="en-US" dirty="0">
              <a:latin typeface="Helvetica Regular" charset="0"/>
            </a:endParaRPr>
          </a:p>
        </p:txBody>
      </p:sp>
      <p:sp>
        <p:nvSpPr>
          <p:cNvPr id="4" name="TextBox 3"/>
          <p:cNvSpPr txBox="1"/>
          <p:nvPr/>
        </p:nvSpPr>
        <p:spPr>
          <a:xfrm>
            <a:off x="-266095" y="2873592"/>
            <a:ext cx="184666" cy="384721"/>
          </a:xfrm>
          <a:prstGeom prst="rect">
            <a:avLst/>
          </a:prstGeom>
          <a:noFill/>
        </p:spPr>
        <p:txBody>
          <a:bodyPr wrap="none" rtlCol="0">
            <a:spAutoFit/>
          </a:bodyPr>
          <a:lstStyle/>
          <a:p>
            <a:endParaRPr lang="en-US" dirty="0">
              <a:latin typeface="Helvetica Regular" charset="0"/>
            </a:endParaRPr>
          </a:p>
        </p:txBody>
      </p:sp>
      <p:sp>
        <p:nvSpPr>
          <p:cNvPr id="8" name="TextBox 7"/>
          <p:cNvSpPr txBox="1"/>
          <p:nvPr/>
        </p:nvSpPr>
        <p:spPr>
          <a:xfrm>
            <a:off x="13208000" y="6262677"/>
            <a:ext cx="184666" cy="384721"/>
          </a:xfrm>
          <a:prstGeom prst="rect">
            <a:avLst/>
          </a:prstGeom>
          <a:noFill/>
        </p:spPr>
        <p:txBody>
          <a:bodyPr wrap="none" rtlCol="0">
            <a:spAutoFit/>
          </a:bodyPr>
          <a:lstStyle/>
          <a:p>
            <a:endParaRPr lang="en-US" dirty="0">
              <a:latin typeface="Helvetica Regular" charset="0"/>
            </a:endParaRPr>
          </a:p>
        </p:txBody>
      </p:sp>
      <p:sp>
        <p:nvSpPr>
          <p:cNvPr id="3" name="TextBox 2"/>
          <p:cNvSpPr txBox="1"/>
          <p:nvPr/>
        </p:nvSpPr>
        <p:spPr>
          <a:xfrm>
            <a:off x="0" y="4842725"/>
            <a:ext cx="12192000" cy="1007968"/>
          </a:xfrm>
          <a:prstGeom prst="rect">
            <a:avLst/>
          </a:prstGeom>
          <a:noFill/>
        </p:spPr>
        <p:txBody>
          <a:bodyPr wrap="square" rtlCol="0">
            <a:spAutoFit/>
          </a:bodyPr>
          <a:lstStyle/>
          <a:p>
            <a:pPr algn="ctr"/>
            <a:r>
              <a:rPr lang="en-US" sz="3200" dirty="0" smtClean="0">
                <a:solidFill>
                  <a:schemeClr val="bg1"/>
                </a:solidFill>
                <a:latin typeface="Helvetica Regular" charset="0"/>
                <a:cs typeface="Helvetica Regular" charset="0"/>
              </a:rPr>
              <a:t>A 2-3 YEAR PLAN TO BUILD A FOUNDATION </a:t>
            </a:r>
          </a:p>
          <a:p>
            <a:pPr algn="ctr">
              <a:lnSpc>
                <a:spcPts val="3280"/>
              </a:lnSpc>
            </a:pPr>
            <a:r>
              <a:rPr lang="en-US" sz="3200" dirty="0" smtClean="0">
                <a:solidFill>
                  <a:schemeClr val="bg1"/>
                </a:solidFill>
                <a:latin typeface="Helvetica Regular" charset="0"/>
                <a:cs typeface="Helvetica Regular" charset="0"/>
              </a:rPr>
              <a:t>FOR YOUR FINANCIAL FUTURE</a:t>
            </a:r>
            <a:endParaRPr lang="en-US" sz="3200" dirty="0">
              <a:solidFill>
                <a:schemeClr val="bg1"/>
              </a:solidFill>
              <a:latin typeface="Helvetica Regular" charset="0"/>
              <a:cs typeface="Helvetica Regular" charset="0"/>
            </a:endParaRPr>
          </a:p>
        </p:txBody>
      </p:sp>
      <p:pic>
        <p:nvPicPr>
          <p:cNvPr id="16" name="Picture 1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206053" y="5782579"/>
            <a:ext cx="3803253" cy="307807"/>
          </a:xfrm>
          <a:prstGeom prst="rect">
            <a:avLst/>
          </a:prstGeom>
        </p:spPr>
      </p:pic>
      <p:sp>
        <p:nvSpPr>
          <p:cNvPr id="14" name="Rectangle 13"/>
          <p:cNvSpPr/>
          <p:nvPr/>
        </p:nvSpPr>
        <p:spPr>
          <a:xfrm>
            <a:off x="523367" y="4611454"/>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7" name="Rectangle 16"/>
          <p:cNvSpPr/>
          <p:nvPr/>
        </p:nvSpPr>
        <p:spPr>
          <a:xfrm>
            <a:off x="11183410" y="4611454"/>
            <a:ext cx="785619" cy="1323439"/>
          </a:xfrm>
          <a:prstGeom prst="rect">
            <a:avLst/>
          </a:prstGeom>
        </p:spPr>
        <p:txBody>
          <a:bodyPr wrap="square">
            <a:spAutoFit/>
          </a:bodyPr>
          <a:lstStyle/>
          <a:p>
            <a:r>
              <a:rPr lang="en-US" sz="8000" dirty="0" smtClean="0">
                <a:solidFill>
                  <a:schemeClr val="bg1"/>
                </a:solidFill>
                <a:latin typeface="Helvetica Regular" charset="0"/>
                <a:cs typeface="Helvetica Regular" charset="0"/>
              </a:rPr>
              <a:t>]</a:t>
            </a:r>
            <a:endParaRPr lang="en-US" sz="8000" dirty="0">
              <a:solidFill>
                <a:schemeClr val="bg1"/>
              </a:solidFill>
              <a:latin typeface="Helvetica Regular" charset="0"/>
              <a:cs typeface="Helvetica Regular" charset="0"/>
            </a:endParaRPr>
          </a:p>
        </p:txBody>
      </p:sp>
    </p:spTree>
    <p:extLst>
      <p:ext uri="{BB962C8B-B14F-4D97-AF65-F5344CB8AC3E}">
        <p14:creationId xmlns:p14="http://schemas.microsoft.com/office/powerpoint/2010/main" val="194308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674688" y="687575"/>
            <a:ext cx="10815637" cy="1079500"/>
          </a:xfrm>
          <a:prstGeom prst="rect">
            <a:avLst/>
          </a:prstGeom>
          <a:solidFill>
            <a:srgbClr val="93B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 name="Rectangle 1"/>
          <p:cNvSpPr/>
          <p:nvPr/>
        </p:nvSpPr>
        <p:spPr>
          <a:xfrm>
            <a:off x="1047750" y="919551"/>
            <a:ext cx="10023056" cy="615549"/>
          </a:xfrm>
          <a:prstGeom prst="rect">
            <a:avLst/>
          </a:prstGeom>
          <a:noFill/>
        </p:spPr>
        <p:txBody>
          <a:bodyPr wrap="square" lIns="91414" tIns="45718" rIns="91414" bIns="45718">
            <a:spAutoFit/>
          </a:bodyPr>
          <a:lstStyle/>
          <a:p>
            <a:pPr algn="ctr">
              <a:tabLst>
                <a:tab pos="114265" algn="l"/>
              </a:tabLst>
            </a:pPr>
            <a:r>
              <a:rPr lang="en-US" sz="3400" b="1" cap="all" spc="100" dirty="0" smtClean="0">
                <a:solidFill>
                  <a:schemeClr val="bg1"/>
                </a:solidFill>
                <a:latin typeface="Helvetica Regular" charset="0"/>
                <a:cs typeface="Helvetica Regular" charset="0"/>
              </a:rPr>
              <a:t>Position Yourself for Success</a:t>
            </a:r>
            <a:endParaRPr lang="en-US" sz="3400" b="1" cap="all" spc="100" dirty="0">
              <a:solidFill>
                <a:schemeClr val="bg1"/>
              </a:solidFill>
              <a:latin typeface="Helvetica Regular" charset="0"/>
              <a:cs typeface="Helvetica Regular" charset="0"/>
            </a:endParaRPr>
          </a:p>
        </p:txBody>
      </p:sp>
      <p:pic>
        <p:nvPicPr>
          <p:cNvPr id="20" name="Picture 19" descr="AdobeStock_6015704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888" y="2216073"/>
            <a:ext cx="3194304" cy="3245606"/>
          </a:xfrm>
          <a:prstGeom prst="rect">
            <a:avLst/>
          </a:prstGeom>
        </p:spPr>
      </p:pic>
      <p:sp>
        <p:nvSpPr>
          <p:cNvPr id="7" name="TextBox 6"/>
          <p:cNvSpPr txBox="1"/>
          <p:nvPr/>
        </p:nvSpPr>
        <p:spPr>
          <a:xfrm>
            <a:off x="340242" y="5566482"/>
            <a:ext cx="3848985" cy="400110"/>
          </a:xfrm>
          <a:prstGeom prst="rect">
            <a:avLst/>
          </a:prstGeom>
          <a:noFill/>
        </p:spPr>
        <p:txBody>
          <a:bodyPr wrap="square" rtlCol="0">
            <a:spAutoFit/>
          </a:bodyPr>
          <a:lstStyle/>
          <a:p>
            <a:pPr algn="ctr"/>
            <a:r>
              <a:rPr lang="en-US" sz="2000" b="1" dirty="0" smtClean="0">
                <a:latin typeface="Helvetica Regular" charset="0"/>
                <a:cs typeface="Helvetica Regular" charset="0"/>
              </a:rPr>
              <a:t>OWN YOUR OWN BUSINESS</a:t>
            </a:r>
            <a:endParaRPr lang="en-US" sz="2000" b="1" dirty="0">
              <a:latin typeface="Helvetica Regular" charset="0"/>
              <a:cs typeface="Helvetica Regular" charset="0"/>
            </a:endParaRPr>
          </a:p>
        </p:txBody>
      </p:sp>
      <p:pic>
        <p:nvPicPr>
          <p:cNvPr id="4" name="Picture 3"/>
          <p:cNvPicPr>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4493095" y="2218080"/>
            <a:ext cx="3184631" cy="3248406"/>
          </a:xfrm>
          <a:prstGeom prst="rect">
            <a:avLst/>
          </a:prstGeom>
        </p:spPr>
      </p:pic>
      <p:sp>
        <p:nvSpPr>
          <p:cNvPr id="22" name="TextBox 21"/>
          <p:cNvSpPr txBox="1"/>
          <p:nvPr/>
        </p:nvSpPr>
        <p:spPr>
          <a:xfrm>
            <a:off x="4189227" y="5570715"/>
            <a:ext cx="3891517" cy="400110"/>
          </a:xfrm>
          <a:prstGeom prst="rect">
            <a:avLst/>
          </a:prstGeom>
          <a:noFill/>
        </p:spPr>
        <p:txBody>
          <a:bodyPr wrap="square" rtlCol="0">
            <a:spAutoFit/>
          </a:bodyPr>
          <a:lstStyle/>
          <a:p>
            <a:pPr algn="ctr"/>
            <a:r>
              <a:rPr lang="en-US" sz="2000" b="1" dirty="0" smtClean="0">
                <a:latin typeface="Helvetica Regular" charset="0"/>
                <a:cs typeface="Helvetica Regular" charset="0"/>
              </a:rPr>
              <a:t>ONLINE/MOBILE SHOPPING</a:t>
            </a:r>
            <a:endParaRPr lang="en-US" sz="2000" b="1" dirty="0">
              <a:latin typeface="Helvetica Regular" charset="0"/>
              <a:cs typeface="Helvetica Regular" charset="0"/>
            </a:endParaRPr>
          </a:p>
        </p:txBody>
      </p:sp>
      <p:sp>
        <p:nvSpPr>
          <p:cNvPr id="23" name="TextBox 22"/>
          <p:cNvSpPr txBox="1"/>
          <p:nvPr/>
        </p:nvSpPr>
        <p:spPr>
          <a:xfrm>
            <a:off x="8302452" y="5564365"/>
            <a:ext cx="3185584" cy="400110"/>
          </a:xfrm>
          <a:prstGeom prst="rect">
            <a:avLst/>
          </a:prstGeom>
          <a:noFill/>
        </p:spPr>
        <p:txBody>
          <a:bodyPr wrap="square" rtlCol="0">
            <a:spAutoFit/>
          </a:bodyPr>
          <a:lstStyle/>
          <a:p>
            <a:pPr algn="ctr"/>
            <a:r>
              <a:rPr lang="en-US" sz="2000" b="1" dirty="0" smtClean="0">
                <a:latin typeface="Helvetica Regular" charset="0"/>
                <a:cs typeface="Helvetica Regular" charset="0"/>
              </a:rPr>
              <a:t>SHOPPING ANNUITY</a:t>
            </a:r>
            <a:endParaRPr lang="en-US" sz="2000" b="1" dirty="0">
              <a:latin typeface="Helvetica Regular" charset="0"/>
              <a:cs typeface="Helvetica Regular" charset="0"/>
            </a:endParaRPr>
          </a:p>
        </p:txBody>
      </p:sp>
      <p:pic>
        <p:nvPicPr>
          <p:cNvPr id="3" name="Picture 2" descr="slide 8.jpg"/>
          <p:cNvPicPr>
            <a:picLocks noChangeAspect="1"/>
          </p:cNvPicPr>
          <p:nvPr/>
        </p:nvPicPr>
        <p:blipFill rotWithShape="1">
          <a:blip r:embed="rId4" cstate="screen">
            <a:extLst>
              <a:ext uri="{28A0092B-C50C-407E-A947-70E740481C1C}">
                <a14:useLocalDpi xmlns:a14="http://schemas.microsoft.com/office/drawing/2010/main"/>
              </a:ext>
            </a:extLst>
          </a:blip>
          <a:srcRect l="26141" t="26621" r="26054" b="26389"/>
          <a:stretch/>
        </p:blipFill>
        <p:spPr>
          <a:xfrm>
            <a:off x="8315151" y="2231687"/>
            <a:ext cx="3175001" cy="3222626"/>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49463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p:cNvSpPr/>
          <p:nvPr/>
        </p:nvSpPr>
        <p:spPr>
          <a:xfrm>
            <a:off x="585594" y="706429"/>
            <a:ext cx="4417789" cy="213671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cs typeface="Helvetica Regular"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38" name="Rectangle 137"/>
          <p:cNvSpPr/>
          <p:nvPr/>
        </p:nvSpPr>
        <p:spPr>
          <a:xfrm>
            <a:off x="713404" y="2640854"/>
            <a:ext cx="4283450"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000000"/>
                </a:solidFill>
                <a:latin typeface="Helvetica Regular" charset="0"/>
                <a:cs typeface="Helvetica Regular" charset="0"/>
              </a:rPr>
              <a:t>ENCOURAGES TEAMWORK</a:t>
            </a:r>
            <a:endParaRPr lang="en-US" sz="2200" b="1" dirty="0">
              <a:solidFill>
                <a:srgbClr val="000000"/>
              </a:solidFill>
              <a:latin typeface="Helvetica Regular" charset="0"/>
              <a:cs typeface="Helvetica Regular" charset="0"/>
            </a:endParaRPr>
          </a:p>
        </p:txBody>
      </p:sp>
      <p:sp>
        <p:nvSpPr>
          <p:cNvPr id="142" name="Rectangle 141"/>
          <p:cNvSpPr/>
          <p:nvPr/>
        </p:nvSpPr>
        <p:spPr>
          <a:xfrm>
            <a:off x="713699" y="3510952"/>
            <a:ext cx="4272188"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000000"/>
                </a:solidFill>
                <a:latin typeface="Helvetica Regular" charset="0"/>
                <a:cs typeface="Helvetica Regular" charset="0"/>
              </a:rPr>
              <a:t>EVERYONE RECEIVES 100% CREDIT FOR SALES AND VOLUME GENERATED</a:t>
            </a:r>
            <a:endParaRPr lang="en-US" sz="2200" b="1" dirty="0">
              <a:solidFill>
                <a:srgbClr val="000000"/>
              </a:solidFill>
              <a:latin typeface="Helvetica Regular" charset="0"/>
              <a:cs typeface="Helvetica Regular" charset="0"/>
            </a:endParaRPr>
          </a:p>
        </p:txBody>
      </p:sp>
      <p:sp>
        <p:nvSpPr>
          <p:cNvPr id="145" name="Rectangle 144"/>
          <p:cNvSpPr/>
          <p:nvPr/>
        </p:nvSpPr>
        <p:spPr>
          <a:xfrm>
            <a:off x="713699" y="4560247"/>
            <a:ext cx="455407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000000"/>
                </a:solidFill>
                <a:latin typeface="Helvetica Regular" charset="0"/>
                <a:cs typeface="Helvetica Regular" charset="0"/>
              </a:rPr>
              <a:t>EARNING POTENTIAL IS NOT </a:t>
            </a:r>
            <a:br>
              <a:rPr lang="en-US" sz="2200" b="1" dirty="0" smtClean="0">
                <a:solidFill>
                  <a:srgbClr val="000000"/>
                </a:solidFill>
                <a:latin typeface="Helvetica Regular" charset="0"/>
                <a:cs typeface="Helvetica Regular" charset="0"/>
              </a:rPr>
            </a:br>
            <a:r>
              <a:rPr lang="en-US" sz="2200" b="1" dirty="0" smtClean="0">
                <a:solidFill>
                  <a:srgbClr val="000000"/>
                </a:solidFill>
                <a:latin typeface="Helvetica Regular" charset="0"/>
                <a:cs typeface="Helvetica Regular" charset="0"/>
              </a:rPr>
              <a:t>DETERMINED BY POSITION</a:t>
            </a:r>
            <a:endParaRPr lang="en-US" sz="2200" b="1" dirty="0">
              <a:solidFill>
                <a:srgbClr val="000000"/>
              </a:solidFill>
              <a:latin typeface="Helvetica Regular" charset="0"/>
              <a:cs typeface="Helvetica Regular" charset="0"/>
            </a:endParaRPr>
          </a:p>
        </p:txBody>
      </p:sp>
      <p:grpSp>
        <p:nvGrpSpPr>
          <p:cNvPr id="2" name="Group 1"/>
          <p:cNvGrpSpPr/>
          <p:nvPr/>
        </p:nvGrpSpPr>
        <p:grpSpPr>
          <a:xfrm>
            <a:off x="587779" y="706429"/>
            <a:ext cx="4532977" cy="1694545"/>
            <a:chOff x="587779" y="706429"/>
            <a:chExt cx="4532977" cy="1694545"/>
          </a:xfrm>
        </p:grpSpPr>
        <p:sp>
          <p:nvSpPr>
            <p:cNvPr id="140" name="Rectangle 139"/>
            <p:cNvSpPr/>
            <p:nvPr/>
          </p:nvSpPr>
          <p:spPr>
            <a:xfrm>
              <a:off x="587779" y="706429"/>
              <a:ext cx="4417789" cy="1694545"/>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cs typeface="Helvetica Regular" charset="0"/>
              </a:endParaRPr>
            </a:p>
          </p:txBody>
        </p:sp>
        <p:sp>
          <p:nvSpPr>
            <p:cNvPr id="233" name="TextBox 232"/>
            <p:cNvSpPr txBox="1"/>
            <p:nvPr/>
          </p:nvSpPr>
          <p:spPr>
            <a:xfrm>
              <a:off x="708254" y="867222"/>
              <a:ext cx="4412502" cy="1505027"/>
            </a:xfrm>
            <a:prstGeom prst="rect">
              <a:avLst/>
            </a:prstGeom>
            <a:noFill/>
          </p:spPr>
          <p:txBody>
            <a:bodyPr wrap="square" rtlCol="0">
              <a:spAutoFit/>
            </a:bodyPr>
            <a:lstStyle/>
            <a:p>
              <a:pPr defTabSz="914400">
                <a:lnSpc>
                  <a:spcPct val="90000"/>
                </a:lnSpc>
              </a:pPr>
              <a:r>
                <a:rPr lang="en-US" sz="3400" b="1" cap="all" spc="100" dirty="0" smtClean="0">
                  <a:ln w="3175">
                    <a:noFill/>
                  </a:ln>
                  <a:solidFill>
                    <a:schemeClr val="bg1"/>
                  </a:solidFill>
                  <a:latin typeface="Helvetica Regular" charset="0"/>
                  <a:cs typeface="Helvetica Regular" charset="0"/>
                </a:rPr>
                <a:t>Vertical Marketing Structure</a:t>
              </a:r>
              <a:endParaRPr lang="en-US" sz="3400" b="1" cap="all" spc="100" dirty="0">
                <a:ln w="3175">
                  <a:noFill/>
                </a:ln>
                <a:solidFill>
                  <a:schemeClr val="bg1"/>
                </a:solidFill>
                <a:latin typeface="Helvetica Regular" charset="0"/>
                <a:cs typeface="Helvetica Regular" charset="0"/>
              </a:endParaRPr>
            </a:p>
          </p:txBody>
        </p:sp>
      </p:grpSp>
      <p:pic>
        <p:nvPicPr>
          <p:cNvPr id="107" name="Picture 1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pic>
        <p:nvPicPr>
          <p:cNvPr id="363" name="Picture 3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6033" y="3538074"/>
            <a:ext cx="857995" cy="732518"/>
          </a:xfrm>
          <a:prstGeom prst="rect">
            <a:avLst/>
          </a:prstGeom>
        </p:spPr>
      </p:pic>
      <p:sp>
        <p:nvSpPr>
          <p:cNvPr id="302" name="Left-Right Arrow 301"/>
          <p:cNvSpPr>
            <a:spLocks noChangeArrowheads="1"/>
          </p:cNvSpPr>
          <p:nvPr/>
        </p:nvSpPr>
        <p:spPr bwMode="auto">
          <a:xfrm>
            <a:off x="5944121" y="5566812"/>
            <a:ext cx="5615355" cy="800100"/>
          </a:xfrm>
          <a:prstGeom prst="leftRightArrow">
            <a:avLst>
              <a:gd name="adj1" fmla="val 58791"/>
              <a:gd name="adj2" fmla="val 68571"/>
            </a:avLst>
          </a:prstGeom>
          <a:solidFill>
            <a:schemeClr val="bg1"/>
          </a:solidFill>
          <a:ln>
            <a:noFill/>
          </a:ln>
          <a:extLst/>
        </p:spPr>
        <p:txBody>
          <a:bodyPr anchor="ctr"/>
          <a:lstStyle/>
          <a:p>
            <a:pPr algn="ctr" defTabSz="457200"/>
            <a:endParaRPr lang="en-US" sz="1800" dirty="0">
              <a:solidFill>
                <a:srgbClr val="FFFFFF"/>
              </a:solidFill>
              <a:latin typeface="Helvetica Regular" charset="0"/>
              <a:ea typeface="Helvetica Regular" charset="0"/>
              <a:cs typeface="Helvetica Regular" charset="0"/>
            </a:endParaRPr>
          </a:p>
        </p:txBody>
      </p:sp>
      <p:pic>
        <p:nvPicPr>
          <p:cNvPr id="362" name="Picture 3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9469" y="2404878"/>
            <a:ext cx="857523" cy="745229"/>
          </a:xfrm>
          <a:prstGeom prst="rect">
            <a:avLst/>
          </a:prstGeom>
        </p:spPr>
      </p:pic>
      <p:pic>
        <p:nvPicPr>
          <p:cNvPr id="361" name="Picture 3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28" y="2401440"/>
            <a:ext cx="861005" cy="752104"/>
          </a:xfrm>
          <a:prstGeom prst="rect">
            <a:avLst/>
          </a:prstGeom>
        </p:spPr>
      </p:pic>
      <p:pic>
        <p:nvPicPr>
          <p:cNvPr id="364" name="Picture 3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0320" y="3535620"/>
            <a:ext cx="855820" cy="737426"/>
          </a:xfrm>
          <a:prstGeom prst="rect">
            <a:avLst/>
          </a:prstGeom>
        </p:spPr>
      </p:pic>
      <p:pic>
        <p:nvPicPr>
          <p:cNvPr id="360" name="Picture 3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43" y="289973"/>
            <a:ext cx="1581370" cy="1581370"/>
          </a:xfrm>
          <a:prstGeom prst="rect">
            <a:avLst/>
          </a:prstGeom>
        </p:spPr>
      </p:pic>
      <p:pic>
        <p:nvPicPr>
          <p:cNvPr id="368" name="Picture 3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4528" y="3539522"/>
            <a:ext cx="854604" cy="729623"/>
          </a:xfrm>
          <a:prstGeom prst="rect">
            <a:avLst/>
          </a:prstGeom>
        </p:spPr>
      </p:pic>
      <p:pic>
        <p:nvPicPr>
          <p:cNvPr id="365" name="Picture 3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7861" y="2400976"/>
            <a:ext cx="854337" cy="753033"/>
          </a:xfrm>
          <a:prstGeom prst="rect">
            <a:avLst/>
          </a:prstGeom>
        </p:spPr>
      </p:pic>
      <p:pic>
        <p:nvPicPr>
          <p:cNvPr id="395" name="Picture 39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41143" y="3540033"/>
            <a:ext cx="857376" cy="728601"/>
          </a:xfrm>
          <a:prstGeom prst="rect">
            <a:avLst/>
          </a:prstGeom>
        </p:spPr>
      </p:pic>
      <p:sp>
        <p:nvSpPr>
          <p:cNvPr id="106" name="TextBox 105"/>
          <p:cNvSpPr txBox="1"/>
          <p:nvPr/>
        </p:nvSpPr>
        <p:spPr>
          <a:xfrm>
            <a:off x="706069" y="867611"/>
            <a:ext cx="4257182" cy="1505027"/>
          </a:xfrm>
          <a:prstGeom prst="rect">
            <a:avLst/>
          </a:prstGeom>
          <a:noFill/>
        </p:spPr>
        <p:txBody>
          <a:bodyPr wrap="square" rtlCol="0">
            <a:spAutoFit/>
          </a:bodyPr>
          <a:lstStyle/>
          <a:p>
            <a:pPr defTabSz="914400">
              <a:lnSpc>
                <a:spcPct val="90000"/>
              </a:lnSpc>
            </a:pPr>
            <a:r>
              <a:rPr lang="en-US" sz="3400" b="1" cap="all" spc="100" dirty="0" err="1" smtClean="0">
                <a:ln w="3175">
                  <a:noFill/>
                </a:ln>
                <a:solidFill>
                  <a:schemeClr val="bg1"/>
                </a:solidFill>
                <a:latin typeface="Helvetica Regular" charset="0"/>
                <a:cs typeface="Helvetica Regular" charset="0"/>
              </a:rPr>
              <a:t>HORIZONtal</a:t>
            </a:r>
            <a:r>
              <a:rPr lang="en-US" sz="3400" b="1" cap="all" spc="100" dirty="0" smtClean="0">
                <a:ln w="3175">
                  <a:noFill/>
                </a:ln>
                <a:solidFill>
                  <a:schemeClr val="bg1"/>
                </a:solidFill>
                <a:latin typeface="Helvetica Regular" charset="0"/>
                <a:cs typeface="Helvetica Regular" charset="0"/>
              </a:rPr>
              <a:t> Marketing Structure</a:t>
            </a:r>
            <a:endParaRPr lang="en-US" sz="3400" b="1" cap="all" spc="100" dirty="0">
              <a:ln w="3175">
                <a:noFill/>
              </a:ln>
              <a:solidFill>
                <a:schemeClr val="bg1"/>
              </a:solidFill>
              <a:latin typeface="Helvetica Regular" charset="0"/>
              <a:cs typeface="Helvetica Regular" charset="0"/>
            </a:endParaRPr>
          </a:p>
        </p:txBody>
      </p:sp>
      <p:pic>
        <p:nvPicPr>
          <p:cNvPr id="366" name="Picture 3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2629" y="3529768"/>
            <a:ext cx="857602" cy="749131"/>
          </a:xfrm>
          <a:prstGeom prst="rect">
            <a:avLst/>
          </a:prstGeom>
        </p:spPr>
      </p:pic>
      <p:sp>
        <p:nvSpPr>
          <p:cNvPr id="303" name="Rectangle 302"/>
          <p:cNvSpPr/>
          <p:nvPr/>
        </p:nvSpPr>
        <p:spPr>
          <a:xfrm>
            <a:off x="6613900" y="4898969"/>
            <a:ext cx="4343002" cy="646331"/>
          </a:xfrm>
          <a:prstGeom prst="rect">
            <a:avLst/>
          </a:prstGeom>
          <a:effectLst/>
        </p:spPr>
        <p:txBody>
          <a:bodyPr wrap="square">
            <a:spAutoFit/>
          </a:bodyPr>
          <a:lstStyle/>
          <a:p>
            <a:pPr algn="ctr" defTabSz="457200">
              <a:lnSpc>
                <a:spcPct val="90000"/>
              </a:lnSpc>
            </a:pPr>
            <a:r>
              <a:rPr lang="en-US" sz="2000" dirty="0" smtClean="0">
                <a:ln w="3175">
                  <a:noFill/>
                </a:ln>
                <a:solidFill>
                  <a:prstClr val="white"/>
                </a:solidFill>
                <a:latin typeface="Helvetica Regular" charset="0"/>
                <a:ea typeface="Helvetica Regular" charset="0"/>
                <a:cs typeface="Helvetica Regular" charset="0"/>
              </a:rPr>
              <a:t>REAL ESTATE, INSURANCE, SALES, TRADITIONAL BUSINESS</a:t>
            </a:r>
            <a:endParaRPr lang="en-US" sz="2000" dirty="0">
              <a:ln w="3175">
                <a:noFill/>
              </a:ln>
              <a:solidFill>
                <a:prstClr val="white"/>
              </a:solidFill>
              <a:latin typeface="Helvetica Regular" charset="0"/>
              <a:ea typeface="Helvetica Regular" charset="0"/>
              <a:cs typeface="Helvetica Regular" charset="0"/>
            </a:endParaRPr>
          </a:p>
        </p:txBody>
      </p:sp>
      <p:pic>
        <p:nvPicPr>
          <p:cNvPr id="394" name="Picture 39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4423" y="3530240"/>
            <a:ext cx="860415" cy="748187"/>
          </a:xfrm>
          <a:prstGeom prst="rect">
            <a:avLst/>
          </a:prstGeom>
        </p:spPr>
      </p:pic>
      <p:sp>
        <p:nvSpPr>
          <p:cNvPr id="304" name="Rectangle 9"/>
          <p:cNvSpPr>
            <a:spLocks noChangeArrowheads="1"/>
          </p:cNvSpPr>
          <p:nvPr/>
        </p:nvSpPr>
        <p:spPr bwMode="auto">
          <a:xfrm>
            <a:off x="6481222" y="5762652"/>
            <a:ext cx="44756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GB" sz="2000" dirty="0" smtClean="0">
                <a:solidFill>
                  <a:srgbClr val="0FB7FF"/>
                </a:solidFill>
                <a:latin typeface="Helvetica Regular" charset="0"/>
                <a:ea typeface="Helvetica Regular" charset="0"/>
                <a:cs typeface="Helvetica Regular" charset="0"/>
              </a:rPr>
              <a:t>ALL IN COMPETITION</a:t>
            </a:r>
            <a:endParaRPr lang="en-GB" sz="2000" dirty="0">
              <a:solidFill>
                <a:srgbClr val="0FB7FF"/>
              </a:solidFill>
              <a:latin typeface="Helvetica Regular" charset="0"/>
              <a:ea typeface="Helvetica Regular" charset="0"/>
              <a:cs typeface="Helvetica Regular" charset="0"/>
            </a:endParaRPr>
          </a:p>
        </p:txBody>
      </p:sp>
      <p:grpSp>
        <p:nvGrpSpPr>
          <p:cNvPr id="305" name="Group 304"/>
          <p:cNvGrpSpPr/>
          <p:nvPr/>
        </p:nvGrpSpPr>
        <p:grpSpPr>
          <a:xfrm flipH="1">
            <a:off x="10865019" y="3079750"/>
            <a:ext cx="694457" cy="427040"/>
            <a:chOff x="928039" y="3567540"/>
            <a:chExt cx="694457" cy="427040"/>
          </a:xfrm>
        </p:grpSpPr>
        <p:cxnSp>
          <p:nvCxnSpPr>
            <p:cNvPr id="306" name="Straight Connector 305"/>
            <p:cNvCxnSpPr/>
            <p:nvPr/>
          </p:nvCxnSpPr>
          <p:spPr bwMode="auto">
            <a:xfrm flipH="1">
              <a:off x="936488" y="3567540"/>
              <a:ext cx="686008" cy="905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07" name="Straight Connector 306"/>
            <p:cNvCxnSpPr/>
            <p:nvPr/>
          </p:nvCxnSpPr>
          <p:spPr bwMode="auto">
            <a:xfrm flipV="1">
              <a:off x="928039" y="3567541"/>
              <a:ext cx="8449" cy="42703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08" name="Group 307"/>
          <p:cNvGrpSpPr/>
          <p:nvPr/>
        </p:nvGrpSpPr>
        <p:grpSpPr>
          <a:xfrm>
            <a:off x="6167265" y="3079752"/>
            <a:ext cx="554467" cy="427039"/>
            <a:chOff x="1343916" y="3567542"/>
            <a:chExt cx="554467" cy="427039"/>
          </a:xfrm>
        </p:grpSpPr>
        <p:cxnSp>
          <p:nvCxnSpPr>
            <p:cNvPr id="309" name="Straight Connector 308"/>
            <p:cNvCxnSpPr>
              <a:stCxn id="352" idx="1"/>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11" name="Group 12"/>
          <p:cNvGrpSpPr>
            <a:grpSpLocks/>
          </p:cNvGrpSpPr>
          <p:nvPr/>
        </p:nvGrpSpPr>
        <p:grpSpPr bwMode="auto">
          <a:xfrm>
            <a:off x="7636128" y="1905001"/>
            <a:ext cx="152400" cy="938213"/>
            <a:chOff x="3216" y="1296"/>
            <a:chExt cx="96" cy="591"/>
          </a:xfrm>
        </p:grpSpPr>
        <p:sp>
          <p:nvSpPr>
            <p:cNvPr id="312" name="Line 13"/>
            <p:cNvSpPr>
              <a:spLocks noChangeShapeType="1"/>
            </p:cNvSpPr>
            <p:nvPr/>
          </p:nvSpPr>
          <p:spPr bwMode="auto">
            <a:xfrm>
              <a:off x="3216" y="1887"/>
              <a:ext cx="96" cy="0"/>
            </a:xfrm>
            <a:prstGeom prst="line">
              <a:avLst/>
            </a:prstGeom>
            <a:noFill/>
            <a:ln w="19050">
              <a:solidFill>
                <a:srgbClr val="93BF3E"/>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3" name="Line 14"/>
            <p:cNvSpPr>
              <a:spLocks noChangeShapeType="1"/>
            </p:cNvSpPr>
            <p:nvPr/>
          </p:nvSpPr>
          <p:spPr bwMode="auto">
            <a:xfrm flipV="1">
              <a:off x="3312" y="1296"/>
              <a:ext cx="0" cy="591"/>
            </a:xfrm>
            <a:prstGeom prst="line">
              <a:avLst/>
            </a:prstGeom>
            <a:noFill/>
            <a:ln w="19050">
              <a:solidFill>
                <a:srgbClr val="93BF3E"/>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4" name="Group 15"/>
          <p:cNvGrpSpPr>
            <a:grpSpLocks/>
          </p:cNvGrpSpPr>
          <p:nvPr/>
        </p:nvGrpSpPr>
        <p:grpSpPr bwMode="auto">
          <a:xfrm>
            <a:off x="9160128" y="1905001"/>
            <a:ext cx="152400" cy="938213"/>
            <a:chOff x="4176" y="1296"/>
            <a:chExt cx="96" cy="591"/>
          </a:xfrm>
        </p:grpSpPr>
        <p:sp>
          <p:nvSpPr>
            <p:cNvPr id="315" name="Line 16"/>
            <p:cNvSpPr>
              <a:spLocks noChangeShapeType="1"/>
            </p:cNvSpPr>
            <p:nvPr/>
          </p:nvSpPr>
          <p:spPr bwMode="auto">
            <a:xfrm>
              <a:off x="4176" y="1887"/>
              <a:ext cx="96" cy="0"/>
            </a:xfrm>
            <a:prstGeom prst="line">
              <a:avLst/>
            </a:prstGeom>
            <a:noFill/>
            <a:ln w="19050">
              <a:solidFill>
                <a:srgbClr val="93BF3E"/>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6" name="Line 17"/>
            <p:cNvSpPr>
              <a:spLocks noChangeShapeType="1"/>
            </p:cNvSpPr>
            <p:nvPr/>
          </p:nvSpPr>
          <p:spPr bwMode="auto">
            <a:xfrm flipV="1">
              <a:off x="4176" y="1296"/>
              <a:ext cx="0" cy="591"/>
            </a:xfrm>
            <a:prstGeom prst="line">
              <a:avLst/>
            </a:prstGeom>
            <a:noFill/>
            <a:ln w="19050">
              <a:solidFill>
                <a:srgbClr val="93BF3E"/>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7" name="Group 18"/>
          <p:cNvGrpSpPr>
            <a:grpSpLocks/>
          </p:cNvGrpSpPr>
          <p:nvPr/>
        </p:nvGrpSpPr>
        <p:grpSpPr bwMode="auto">
          <a:xfrm>
            <a:off x="7636128" y="1905000"/>
            <a:ext cx="381000" cy="2166938"/>
            <a:chOff x="3216" y="1296"/>
            <a:chExt cx="240" cy="1365"/>
          </a:xfrm>
        </p:grpSpPr>
        <p:sp>
          <p:nvSpPr>
            <p:cNvPr id="318" name="Line 19"/>
            <p:cNvSpPr>
              <a:spLocks noChangeShapeType="1"/>
            </p:cNvSpPr>
            <p:nvPr/>
          </p:nvSpPr>
          <p:spPr bwMode="auto">
            <a:xfrm>
              <a:off x="3216" y="2661"/>
              <a:ext cx="192" cy="0"/>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9" name="Line 20"/>
            <p:cNvSpPr>
              <a:spLocks noChangeShapeType="1"/>
            </p:cNvSpPr>
            <p:nvPr/>
          </p:nvSpPr>
          <p:spPr bwMode="auto">
            <a:xfrm flipV="1">
              <a:off x="3408"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0" name="Line 21"/>
            <p:cNvSpPr>
              <a:spLocks noChangeShapeType="1"/>
            </p:cNvSpPr>
            <p:nvPr/>
          </p:nvSpPr>
          <p:spPr bwMode="auto">
            <a:xfrm>
              <a:off x="3216" y="2613"/>
              <a:ext cx="240" cy="0"/>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1" name="Line 22"/>
            <p:cNvSpPr>
              <a:spLocks noChangeShapeType="1"/>
            </p:cNvSpPr>
            <p:nvPr/>
          </p:nvSpPr>
          <p:spPr bwMode="auto">
            <a:xfrm flipV="1">
              <a:off x="3456" y="1956"/>
              <a:ext cx="0" cy="657"/>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2" name="Line 23"/>
            <p:cNvSpPr>
              <a:spLocks noChangeShapeType="1"/>
            </p:cNvSpPr>
            <p:nvPr/>
          </p:nvSpPr>
          <p:spPr bwMode="auto">
            <a:xfrm flipH="1">
              <a:off x="3216" y="1957"/>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3" name="Group 24"/>
          <p:cNvGrpSpPr>
            <a:grpSpLocks/>
          </p:cNvGrpSpPr>
          <p:nvPr/>
        </p:nvGrpSpPr>
        <p:grpSpPr bwMode="auto">
          <a:xfrm>
            <a:off x="8931528" y="1905000"/>
            <a:ext cx="381000" cy="2166938"/>
            <a:chOff x="4032" y="1296"/>
            <a:chExt cx="240" cy="1365"/>
          </a:xfrm>
        </p:grpSpPr>
        <p:sp>
          <p:nvSpPr>
            <p:cNvPr id="324" name="Line 25"/>
            <p:cNvSpPr>
              <a:spLocks noChangeShapeType="1"/>
            </p:cNvSpPr>
            <p:nvPr/>
          </p:nvSpPr>
          <p:spPr bwMode="auto">
            <a:xfrm flipH="1">
              <a:off x="4080" y="2661"/>
              <a:ext cx="192" cy="0"/>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5" name="Line 26"/>
            <p:cNvSpPr>
              <a:spLocks noChangeShapeType="1"/>
            </p:cNvSpPr>
            <p:nvPr/>
          </p:nvSpPr>
          <p:spPr bwMode="auto">
            <a:xfrm flipV="1">
              <a:off x="4080"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6" name="Line 27"/>
            <p:cNvSpPr>
              <a:spLocks noChangeShapeType="1"/>
            </p:cNvSpPr>
            <p:nvPr/>
          </p:nvSpPr>
          <p:spPr bwMode="auto">
            <a:xfrm flipH="1">
              <a:off x="4032" y="2613"/>
              <a:ext cx="240" cy="0"/>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7" name="Line 28"/>
            <p:cNvSpPr>
              <a:spLocks noChangeShapeType="1"/>
            </p:cNvSpPr>
            <p:nvPr/>
          </p:nvSpPr>
          <p:spPr bwMode="auto">
            <a:xfrm flipV="1">
              <a:off x="4032" y="1956"/>
              <a:ext cx="0" cy="657"/>
            </a:xfrm>
            <a:prstGeom prst="line">
              <a:avLst/>
            </a:prstGeom>
            <a:noFill/>
            <a:ln w="1905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8" name="Line 29"/>
            <p:cNvSpPr>
              <a:spLocks noChangeShapeType="1"/>
            </p:cNvSpPr>
            <p:nvPr/>
          </p:nvSpPr>
          <p:spPr bwMode="auto">
            <a:xfrm>
              <a:off x="4032" y="1956"/>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9" name="Group 30"/>
          <p:cNvGrpSpPr>
            <a:grpSpLocks/>
          </p:cNvGrpSpPr>
          <p:nvPr/>
        </p:nvGrpSpPr>
        <p:grpSpPr bwMode="auto">
          <a:xfrm>
            <a:off x="7636128" y="1905000"/>
            <a:ext cx="609600" cy="3365500"/>
            <a:chOff x="3216" y="1296"/>
            <a:chExt cx="384" cy="2120"/>
          </a:xfrm>
        </p:grpSpPr>
        <p:sp>
          <p:nvSpPr>
            <p:cNvPr id="330" name="Line 31"/>
            <p:cNvSpPr>
              <a:spLocks noChangeShapeType="1"/>
            </p:cNvSpPr>
            <p:nvPr/>
          </p:nvSpPr>
          <p:spPr bwMode="auto">
            <a:xfrm>
              <a:off x="3216" y="3416"/>
              <a:ext cx="288"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1" name="Line 32"/>
            <p:cNvSpPr>
              <a:spLocks noChangeShapeType="1"/>
            </p:cNvSpPr>
            <p:nvPr/>
          </p:nvSpPr>
          <p:spPr bwMode="auto">
            <a:xfrm flipV="1">
              <a:off x="3504" y="1296"/>
              <a:ext cx="0" cy="212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2" name="Line 33"/>
            <p:cNvSpPr>
              <a:spLocks noChangeShapeType="1"/>
            </p:cNvSpPr>
            <p:nvPr/>
          </p:nvSpPr>
          <p:spPr bwMode="auto">
            <a:xfrm>
              <a:off x="3216" y="3368"/>
              <a:ext cx="336"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3" name="Line 34"/>
            <p:cNvSpPr>
              <a:spLocks noChangeShapeType="1"/>
            </p:cNvSpPr>
            <p:nvPr/>
          </p:nvSpPr>
          <p:spPr bwMode="auto">
            <a:xfrm flipV="1">
              <a:off x="3552" y="2036"/>
              <a:ext cx="0" cy="1332"/>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4" name="Line 35"/>
            <p:cNvSpPr>
              <a:spLocks noChangeShapeType="1"/>
            </p:cNvSpPr>
            <p:nvPr/>
          </p:nvSpPr>
          <p:spPr bwMode="auto">
            <a:xfrm flipH="1">
              <a:off x="3216" y="2036"/>
              <a:ext cx="336" cy="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5" name="Line 36"/>
            <p:cNvSpPr>
              <a:spLocks noChangeShapeType="1"/>
            </p:cNvSpPr>
            <p:nvPr/>
          </p:nvSpPr>
          <p:spPr bwMode="auto">
            <a:xfrm flipH="1">
              <a:off x="3216" y="2726"/>
              <a:ext cx="384" cy="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6" name="Line 37"/>
            <p:cNvSpPr>
              <a:spLocks noChangeShapeType="1"/>
            </p:cNvSpPr>
            <p:nvPr/>
          </p:nvSpPr>
          <p:spPr bwMode="auto">
            <a:xfrm flipV="1">
              <a:off x="3600" y="2726"/>
              <a:ext cx="0" cy="594"/>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7" name="Line 38"/>
            <p:cNvSpPr>
              <a:spLocks noChangeShapeType="1"/>
            </p:cNvSpPr>
            <p:nvPr/>
          </p:nvSpPr>
          <p:spPr bwMode="auto">
            <a:xfrm>
              <a:off x="3216" y="3320"/>
              <a:ext cx="384"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38" name="Group 39"/>
          <p:cNvGrpSpPr>
            <a:grpSpLocks/>
          </p:cNvGrpSpPr>
          <p:nvPr/>
        </p:nvGrpSpPr>
        <p:grpSpPr bwMode="auto">
          <a:xfrm>
            <a:off x="8702928" y="1905000"/>
            <a:ext cx="609600" cy="3368675"/>
            <a:chOff x="3888" y="1296"/>
            <a:chExt cx="384" cy="2122"/>
          </a:xfrm>
        </p:grpSpPr>
        <p:sp>
          <p:nvSpPr>
            <p:cNvPr id="339" name="Line 40"/>
            <p:cNvSpPr>
              <a:spLocks noChangeShapeType="1"/>
            </p:cNvSpPr>
            <p:nvPr/>
          </p:nvSpPr>
          <p:spPr bwMode="auto">
            <a:xfrm>
              <a:off x="3984" y="3418"/>
              <a:ext cx="288"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0" name="Line 41"/>
            <p:cNvSpPr>
              <a:spLocks noChangeShapeType="1"/>
            </p:cNvSpPr>
            <p:nvPr/>
          </p:nvSpPr>
          <p:spPr bwMode="auto">
            <a:xfrm flipV="1">
              <a:off x="3984" y="1296"/>
              <a:ext cx="0" cy="212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1" name="Line 42"/>
            <p:cNvSpPr>
              <a:spLocks noChangeShapeType="1"/>
            </p:cNvSpPr>
            <p:nvPr/>
          </p:nvSpPr>
          <p:spPr bwMode="auto">
            <a:xfrm flipH="1">
              <a:off x="3936" y="3370"/>
              <a:ext cx="336"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2" name="Line 43"/>
            <p:cNvSpPr>
              <a:spLocks noChangeShapeType="1"/>
            </p:cNvSpPr>
            <p:nvPr/>
          </p:nvSpPr>
          <p:spPr bwMode="auto">
            <a:xfrm flipV="1">
              <a:off x="3936" y="2036"/>
              <a:ext cx="0" cy="1332"/>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3" name="Line 44"/>
            <p:cNvSpPr>
              <a:spLocks noChangeShapeType="1"/>
            </p:cNvSpPr>
            <p:nvPr/>
          </p:nvSpPr>
          <p:spPr bwMode="auto">
            <a:xfrm>
              <a:off x="3936" y="2036"/>
              <a:ext cx="336" cy="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4" name="Line 45"/>
            <p:cNvSpPr>
              <a:spLocks noChangeShapeType="1"/>
            </p:cNvSpPr>
            <p:nvPr/>
          </p:nvSpPr>
          <p:spPr bwMode="auto">
            <a:xfrm>
              <a:off x="3888" y="2726"/>
              <a:ext cx="384" cy="0"/>
            </a:xfrm>
            <a:prstGeom prst="line">
              <a:avLst/>
            </a:prstGeom>
            <a:noFill/>
            <a:ln w="19050">
              <a:solidFill>
                <a:srgbClr val="207DAC"/>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5" name="Line 46"/>
            <p:cNvSpPr>
              <a:spLocks noChangeShapeType="1"/>
            </p:cNvSpPr>
            <p:nvPr/>
          </p:nvSpPr>
          <p:spPr bwMode="auto">
            <a:xfrm flipV="1">
              <a:off x="3888" y="2726"/>
              <a:ext cx="0" cy="602"/>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6" name="Line 47"/>
            <p:cNvSpPr>
              <a:spLocks noChangeShapeType="1"/>
            </p:cNvSpPr>
            <p:nvPr/>
          </p:nvSpPr>
          <p:spPr bwMode="auto">
            <a:xfrm>
              <a:off x="3888" y="3322"/>
              <a:ext cx="384" cy="0"/>
            </a:xfrm>
            <a:prstGeom prst="line">
              <a:avLst/>
            </a:prstGeom>
            <a:noFill/>
            <a:ln w="19050">
              <a:solidFill>
                <a:srgbClr val="207DAC"/>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69" name="Group 368"/>
          <p:cNvGrpSpPr/>
          <p:nvPr/>
        </p:nvGrpSpPr>
        <p:grpSpPr>
          <a:xfrm>
            <a:off x="7206343" y="1601043"/>
            <a:ext cx="3205217" cy="1926772"/>
            <a:chOff x="3169822" y="2088835"/>
            <a:chExt cx="3205217" cy="1926772"/>
          </a:xfrm>
        </p:grpSpPr>
        <p:grpSp>
          <p:nvGrpSpPr>
            <p:cNvPr id="370" name="Group 369"/>
            <p:cNvGrpSpPr/>
            <p:nvPr/>
          </p:nvGrpSpPr>
          <p:grpSpPr>
            <a:xfrm>
              <a:off x="3169822" y="2514600"/>
              <a:ext cx="3200400" cy="374166"/>
              <a:chOff x="2914583" y="2352675"/>
              <a:chExt cx="3750378" cy="438465"/>
            </a:xfrm>
          </p:grpSpPr>
          <p:cxnSp>
            <p:nvCxnSpPr>
              <p:cNvPr id="376" name="Straight Connector 375"/>
              <p:cNvCxnSpPr/>
              <p:nvPr/>
            </p:nvCxnSpPr>
            <p:spPr bwMode="auto">
              <a:xfrm>
                <a:off x="2914583" y="2362200"/>
                <a:ext cx="375037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7" name="Straight Connector 376"/>
              <p:cNvCxnSpPr/>
              <p:nvPr/>
            </p:nvCxnSpPr>
            <p:spPr bwMode="auto">
              <a:xfrm>
                <a:off x="2914583"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8" name="Straight Connector 377"/>
              <p:cNvCxnSpPr/>
              <p:nvPr/>
            </p:nvCxnSpPr>
            <p:spPr bwMode="auto">
              <a:xfrm>
                <a:off x="4166728"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9" name="Straight Connector 378"/>
              <p:cNvCxnSpPr/>
              <p:nvPr/>
            </p:nvCxnSpPr>
            <p:spPr bwMode="auto">
              <a:xfrm>
                <a:off x="5414835"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80" name="Straight Connector 379"/>
              <p:cNvCxnSpPr/>
              <p:nvPr/>
            </p:nvCxnSpPr>
            <p:spPr bwMode="auto">
              <a:xfrm>
                <a:off x="6664961" y="235267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cxnSp>
          <p:nvCxnSpPr>
            <p:cNvPr id="371" name="Straight Connector 370"/>
            <p:cNvCxnSpPr/>
            <p:nvPr/>
          </p:nvCxnSpPr>
          <p:spPr bwMode="auto">
            <a:xfrm>
              <a:off x="3169822"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2" name="Straight Connector 371"/>
            <p:cNvCxnSpPr/>
            <p:nvPr/>
          </p:nvCxnSpPr>
          <p:spPr bwMode="auto">
            <a:xfrm>
              <a:off x="4229291"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3" name="Straight Connector 372"/>
            <p:cNvCxnSpPr/>
            <p:nvPr/>
          </p:nvCxnSpPr>
          <p:spPr bwMode="auto">
            <a:xfrm>
              <a:off x="5303422"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4" name="Straight Connector 373"/>
            <p:cNvCxnSpPr/>
            <p:nvPr/>
          </p:nvCxnSpPr>
          <p:spPr bwMode="auto">
            <a:xfrm>
              <a:off x="6375039"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5" name="Straight Connector 374"/>
            <p:cNvCxnSpPr/>
            <p:nvPr/>
          </p:nvCxnSpPr>
          <p:spPr bwMode="auto">
            <a:xfrm>
              <a:off x="4765344" y="208883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
        <p:nvSpPr>
          <p:cNvPr id="396" name="Left-Right Arrow 395"/>
          <p:cNvSpPr>
            <a:spLocks noChangeArrowheads="1"/>
          </p:cNvSpPr>
          <p:nvPr/>
        </p:nvSpPr>
        <p:spPr bwMode="auto">
          <a:xfrm rot="5400000">
            <a:off x="8944064" y="3193844"/>
            <a:ext cx="5615355" cy="798560"/>
          </a:xfrm>
          <a:prstGeom prst="leftRightArrow">
            <a:avLst>
              <a:gd name="adj1" fmla="val 58791"/>
              <a:gd name="adj2" fmla="val 68571"/>
            </a:avLst>
          </a:prstGeom>
          <a:solidFill>
            <a:schemeClr val="bg1"/>
          </a:solidFill>
          <a:ln>
            <a:noFill/>
          </a:ln>
          <a:extLst/>
        </p:spPr>
        <p:txBody>
          <a:bodyPr anchor="ctr"/>
          <a:lstStyle/>
          <a:p>
            <a:pPr algn="ctr" defTabSz="457200"/>
            <a:r>
              <a:rPr lang="en-US" sz="1800" dirty="0" smtClean="0">
                <a:solidFill>
                  <a:srgbClr val="0FB7FF"/>
                </a:solidFill>
                <a:latin typeface="Helvetica Regular" charset="0"/>
                <a:ea typeface="Helvetica Regular" charset="0"/>
                <a:cs typeface="Helvetica Regular" charset="0"/>
              </a:rPr>
              <a:t>ALL WORKING TOGETHER</a:t>
            </a:r>
            <a:endParaRPr lang="en-US" sz="1800" dirty="0">
              <a:solidFill>
                <a:srgbClr val="0FB7FF"/>
              </a:solidFill>
              <a:latin typeface="Helvetica Regular" charset="0"/>
              <a:ea typeface="Helvetica Regular" charset="0"/>
              <a:cs typeface="Helvetica Regular" charset="0"/>
            </a:endParaRPr>
          </a:p>
        </p:txBody>
      </p:sp>
      <p:grpSp>
        <p:nvGrpSpPr>
          <p:cNvPr id="347" name="Group 48"/>
          <p:cNvGrpSpPr>
            <a:grpSpLocks/>
          </p:cNvGrpSpPr>
          <p:nvPr/>
        </p:nvGrpSpPr>
        <p:grpSpPr bwMode="auto">
          <a:xfrm>
            <a:off x="5807331" y="1871663"/>
            <a:ext cx="1658939" cy="4545013"/>
            <a:chOff x="2064" y="1275"/>
            <a:chExt cx="1045" cy="2863"/>
          </a:xfrm>
        </p:grpSpPr>
        <p:sp>
          <p:nvSpPr>
            <p:cNvPr id="348" name="Line 49"/>
            <p:cNvSpPr>
              <a:spLocks noChangeShapeType="1"/>
            </p:cNvSpPr>
            <p:nvPr/>
          </p:nvSpPr>
          <p:spPr bwMode="auto">
            <a:xfrm>
              <a:off x="2208" y="4138"/>
              <a:ext cx="384"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9" name="Line 50"/>
            <p:cNvSpPr>
              <a:spLocks noChangeShapeType="1"/>
            </p:cNvSpPr>
            <p:nvPr/>
          </p:nvSpPr>
          <p:spPr bwMode="auto">
            <a:xfrm flipV="1">
              <a:off x="2208" y="1275"/>
              <a:ext cx="0" cy="2863"/>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0" name="Line 51"/>
            <p:cNvSpPr>
              <a:spLocks noChangeShapeType="1"/>
            </p:cNvSpPr>
            <p:nvPr/>
          </p:nvSpPr>
          <p:spPr bwMode="auto">
            <a:xfrm flipH="1" flipV="1">
              <a:off x="2160" y="4090"/>
              <a:ext cx="432" cy="2"/>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1" name="Line 52"/>
            <p:cNvSpPr>
              <a:spLocks noChangeShapeType="1"/>
            </p:cNvSpPr>
            <p:nvPr/>
          </p:nvSpPr>
          <p:spPr bwMode="auto">
            <a:xfrm flipV="1">
              <a:off x="2160" y="2036"/>
              <a:ext cx="0" cy="2052"/>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2"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3" name="Line 54"/>
            <p:cNvSpPr>
              <a:spLocks noChangeShapeType="1"/>
            </p:cNvSpPr>
            <p:nvPr/>
          </p:nvSpPr>
          <p:spPr bwMode="auto">
            <a:xfrm>
              <a:off x="2112" y="2727"/>
              <a:ext cx="528"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4" name="Line 55"/>
            <p:cNvSpPr>
              <a:spLocks noChangeShapeType="1"/>
            </p:cNvSpPr>
            <p:nvPr/>
          </p:nvSpPr>
          <p:spPr bwMode="auto">
            <a:xfrm flipV="1">
              <a:off x="2112" y="2727"/>
              <a:ext cx="0" cy="1315"/>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5" name="Line 56"/>
            <p:cNvSpPr>
              <a:spLocks noChangeShapeType="1"/>
            </p:cNvSpPr>
            <p:nvPr/>
          </p:nvSpPr>
          <p:spPr bwMode="auto">
            <a:xfrm>
              <a:off x="2112" y="4042"/>
              <a:ext cx="480"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6" name="Line 57"/>
            <p:cNvSpPr>
              <a:spLocks noChangeShapeType="1"/>
            </p:cNvSpPr>
            <p:nvPr/>
          </p:nvSpPr>
          <p:spPr bwMode="auto">
            <a:xfrm flipV="1">
              <a:off x="2208" y="1275"/>
              <a:ext cx="901"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7" name="Line 58"/>
            <p:cNvSpPr>
              <a:spLocks noChangeShapeType="1"/>
            </p:cNvSpPr>
            <p:nvPr/>
          </p:nvSpPr>
          <p:spPr bwMode="auto">
            <a:xfrm flipV="1">
              <a:off x="2064" y="3362"/>
              <a:ext cx="0" cy="632"/>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8" name="Line 59"/>
            <p:cNvSpPr>
              <a:spLocks noChangeShapeType="1"/>
            </p:cNvSpPr>
            <p:nvPr/>
          </p:nvSpPr>
          <p:spPr bwMode="auto">
            <a:xfrm>
              <a:off x="2064" y="3994"/>
              <a:ext cx="528"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9" name="Line 60"/>
            <p:cNvSpPr>
              <a:spLocks noChangeShapeType="1"/>
            </p:cNvSpPr>
            <p:nvPr/>
          </p:nvSpPr>
          <p:spPr bwMode="auto">
            <a:xfrm>
              <a:off x="2064" y="3362"/>
              <a:ext cx="528"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81" name="Group 48"/>
          <p:cNvGrpSpPr>
            <a:grpSpLocks/>
          </p:cNvGrpSpPr>
          <p:nvPr/>
        </p:nvGrpSpPr>
        <p:grpSpPr bwMode="auto">
          <a:xfrm flipH="1">
            <a:off x="9480176" y="1871662"/>
            <a:ext cx="1645024" cy="4529138"/>
            <a:chOff x="2064" y="1275"/>
            <a:chExt cx="1101" cy="2853"/>
          </a:xfrm>
        </p:grpSpPr>
        <p:sp>
          <p:nvSpPr>
            <p:cNvPr id="382" name="Line 49"/>
            <p:cNvSpPr>
              <a:spLocks noChangeShapeType="1"/>
            </p:cNvSpPr>
            <p:nvPr/>
          </p:nvSpPr>
          <p:spPr bwMode="auto">
            <a:xfrm>
              <a:off x="2208" y="4128"/>
              <a:ext cx="384"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3" name="Line 50"/>
            <p:cNvSpPr>
              <a:spLocks noChangeShapeType="1"/>
            </p:cNvSpPr>
            <p:nvPr/>
          </p:nvSpPr>
          <p:spPr bwMode="auto">
            <a:xfrm flipV="1">
              <a:off x="2208" y="1275"/>
              <a:ext cx="0" cy="2853"/>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4" name="Line 51"/>
            <p:cNvSpPr>
              <a:spLocks noChangeShapeType="1"/>
            </p:cNvSpPr>
            <p:nvPr/>
          </p:nvSpPr>
          <p:spPr bwMode="auto">
            <a:xfrm flipH="1">
              <a:off x="2160" y="4080"/>
              <a:ext cx="432"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5" name="Line 52"/>
            <p:cNvSpPr>
              <a:spLocks noChangeShapeType="1"/>
            </p:cNvSpPr>
            <p:nvPr/>
          </p:nvSpPr>
          <p:spPr bwMode="auto">
            <a:xfrm flipV="1">
              <a:off x="2160" y="2036"/>
              <a:ext cx="0" cy="2044"/>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6"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7" name="Line 54"/>
            <p:cNvSpPr>
              <a:spLocks noChangeShapeType="1"/>
            </p:cNvSpPr>
            <p:nvPr/>
          </p:nvSpPr>
          <p:spPr bwMode="auto">
            <a:xfrm>
              <a:off x="2112" y="2726"/>
              <a:ext cx="528"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8" name="Line 55"/>
            <p:cNvSpPr>
              <a:spLocks noChangeShapeType="1"/>
            </p:cNvSpPr>
            <p:nvPr/>
          </p:nvSpPr>
          <p:spPr bwMode="auto">
            <a:xfrm flipV="1">
              <a:off x="2112" y="2727"/>
              <a:ext cx="0" cy="1305"/>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9" name="Line 56"/>
            <p:cNvSpPr>
              <a:spLocks noChangeShapeType="1"/>
            </p:cNvSpPr>
            <p:nvPr/>
          </p:nvSpPr>
          <p:spPr bwMode="auto">
            <a:xfrm>
              <a:off x="2112" y="4032"/>
              <a:ext cx="480"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0" name="Line 57"/>
            <p:cNvSpPr>
              <a:spLocks noChangeShapeType="1"/>
            </p:cNvSpPr>
            <p:nvPr/>
          </p:nvSpPr>
          <p:spPr bwMode="auto">
            <a:xfrm>
              <a:off x="2208" y="1275"/>
              <a:ext cx="957"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1" name="Line 58"/>
            <p:cNvSpPr>
              <a:spLocks noChangeShapeType="1"/>
            </p:cNvSpPr>
            <p:nvPr/>
          </p:nvSpPr>
          <p:spPr bwMode="auto">
            <a:xfrm flipV="1">
              <a:off x="2064" y="3362"/>
              <a:ext cx="0" cy="622"/>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2" name="Line 59"/>
            <p:cNvSpPr>
              <a:spLocks noChangeShapeType="1"/>
            </p:cNvSpPr>
            <p:nvPr/>
          </p:nvSpPr>
          <p:spPr bwMode="auto">
            <a:xfrm>
              <a:off x="2064" y="3984"/>
              <a:ext cx="528"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3" name="Line 60"/>
            <p:cNvSpPr>
              <a:spLocks noChangeShapeType="1"/>
            </p:cNvSpPr>
            <p:nvPr/>
          </p:nvSpPr>
          <p:spPr bwMode="auto">
            <a:xfrm>
              <a:off x="2064" y="3364"/>
              <a:ext cx="528" cy="0"/>
            </a:xfrm>
            <a:prstGeom prst="line">
              <a:avLst/>
            </a:prstGeom>
            <a:noFill/>
            <a:ln w="19050">
              <a:solidFill>
                <a:schemeClr val="bg1"/>
              </a:solidFill>
              <a:round/>
              <a:headEnd/>
              <a:tailEnd type="arrow"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pic>
        <p:nvPicPr>
          <p:cNvPr id="367" name="Picture 3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2499" y="2400976"/>
            <a:ext cx="858662" cy="753033"/>
          </a:xfrm>
          <a:prstGeom prst="rect">
            <a:avLst/>
          </a:prstGeom>
        </p:spPr>
      </p:pic>
    </p:spTree>
    <p:extLst>
      <p:ext uri="{BB962C8B-B14F-4D97-AF65-F5344CB8AC3E}">
        <p14:creationId xmlns:p14="http://schemas.microsoft.com/office/powerpoint/2010/main" val="43880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1500"/>
                                  </p:stCondLst>
                                  <p:childTnLst>
                                    <p:set>
                                      <p:cBhvr>
                                        <p:cTn id="6" dur="1" fill="hold">
                                          <p:stCondLst>
                                            <p:cond delay="0"/>
                                          </p:stCondLst>
                                        </p:cTn>
                                        <p:tgtEl>
                                          <p:spTgt spid="302"/>
                                        </p:tgtEl>
                                        <p:attrNameLst>
                                          <p:attrName>style.visibility</p:attrName>
                                        </p:attrNameLst>
                                      </p:cBhvr>
                                      <p:to>
                                        <p:strVal val="visible"/>
                                      </p:to>
                                    </p:set>
                                    <p:animEffect transition="in" filter="barn(outVertical)">
                                      <p:cBhvr>
                                        <p:cTn id="7" dur="500"/>
                                        <p:tgtEl>
                                          <p:spTgt spid="302"/>
                                        </p:tgtEl>
                                      </p:cBhvr>
                                    </p:animEffect>
                                  </p:childTnLst>
                                </p:cTn>
                              </p:par>
                            </p:childTnLst>
                          </p:cTn>
                        </p:par>
                        <p:par>
                          <p:cTn id="8" fill="hold">
                            <p:stCondLst>
                              <p:cond delay="2000"/>
                            </p:stCondLst>
                            <p:childTnLst>
                              <p:par>
                                <p:cTn id="9" presetID="16" presetClass="entr" presetSubtype="37" fill="hold" grpId="1"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barn(outVertical)">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6"/>
                                        </p:tgtEl>
                                      </p:cBhvr>
                                    </p:animEffect>
                                    <p:set>
                                      <p:cBhvr>
                                        <p:cTn id="16" dur="1" fill="hold">
                                          <p:stCondLst>
                                            <p:cond delay="499"/>
                                          </p:stCondLst>
                                        </p:cTn>
                                        <p:tgtEl>
                                          <p:spTgt spid="10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5"/>
                                        </p:tgtEl>
                                      </p:cBhvr>
                                    </p:animEffect>
                                    <p:set>
                                      <p:cBhvr>
                                        <p:cTn id="19" dur="1" fill="hold">
                                          <p:stCondLst>
                                            <p:cond delay="499"/>
                                          </p:stCondLst>
                                        </p:cTn>
                                        <p:tgtEl>
                                          <p:spTgt spid="10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0" nodeType="afterEffect">
                                  <p:stCondLst>
                                    <p:cond delay="0"/>
                                  </p:stCondLst>
                                  <p:childTnLst>
                                    <p:animEffect transition="out" filter="fade">
                                      <p:cBhvr>
                                        <p:cTn id="22" dur="500"/>
                                        <p:tgtEl>
                                          <p:spTgt spid="302"/>
                                        </p:tgtEl>
                                      </p:cBhvr>
                                    </p:animEffect>
                                    <p:set>
                                      <p:cBhvr>
                                        <p:cTn id="23" dur="1" fill="hold">
                                          <p:stCondLst>
                                            <p:cond delay="499"/>
                                          </p:stCondLst>
                                        </p:cTn>
                                        <p:tgtEl>
                                          <p:spTgt spid="30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04"/>
                                        </p:tgtEl>
                                      </p:cBhvr>
                                    </p:animEffect>
                                    <p:set>
                                      <p:cBhvr>
                                        <p:cTn id="26" dur="1" fill="hold">
                                          <p:stCondLst>
                                            <p:cond delay="499"/>
                                          </p:stCondLst>
                                        </p:cTn>
                                        <p:tgtEl>
                                          <p:spTgt spid="30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03"/>
                                        </p:tgtEl>
                                      </p:cBhvr>
                                    </p:animEffect>
                                    <p:set>
                                      <p:cBhvr>
                                        <p:cTn id="29" dur="1" fill="hold">
                                          <p:stCondLst>
                                            <p:cond delay="499"/>
                                          </p:stCondLst>
                                        </p:cTn>
                                        <p:tgtEl>
                                          <p:spTgt spid="303"/>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69"/>
                                        </p:tgtEl>
                                      </p:cBhvr>
                                    </p:animEffect>
                                    <p:set>
                                      <p:cBhvr>
                                        <p:cTn id="33" dur="1" fill="hold">
                                          <p:stCondLst>
                                            <p:cond delay="499"/>
                                          </p:stCondLst>
                                        </p:cTn>
                                        <p:tgtEl>
                                          <p:spTgt spid="369"/>
                                        </p:tgtEl>
                                        <p:attrNameLst>
                                          <p:attrName>style.visibility</p:attrName>
                                        </p:attrNameLst>
                                      </p:cBhvr>
                                      <p:to>
                                        <p:strVal val="hidden"/>
                                      </p:to>
                                    </p:set>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394"/>
                                        </p:tgtEl>
                                      </p:cBhvr>
                                    </p:animEffect>
                                    <p:set>
                                      <p:cBhvr>
                                        <p:cTn id="37" dur="1" fill="hold">
                                          <p:stCondLst>
                                            <p:cond delay="499"/>
                                          </p:stCondLst>
                                        </p:cTn>
                                        <p:tgtEl>
                                          <p:spTgt spid="39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95"/>
                                        </p:tgtEl>
                                      </p:cBhvr>
                                    </p:animEffect>
                                    <p:set>
                                      <p:cBhvr>
                                        <p:cTn id="40" dur="1" fill="hold">
                                          <p:stCondLst>
                                            <p:cond delay="499"/>
                                          </p:stCondLst>
                                        </p:cTn>
                                        <p:tgtEl>
                                          <p:spTgt spid="39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5"/>
                                        </p:tgtEl>
                                      </p:cBhvr>
                                    </p:animEffect>
                                    <p:set>
                                      <p:cBhvr>
                                        <p:cTn id="43" dur="1" fill="hold">
                                          <p:stCondLst>
                                            <p:cond delay="499"/>
                                          </p:stCondLst>
                                        </p:cTn>
                                        <p:tgtEl>
                                          <p:spTgt spid="30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8"/>
                                        </p:tgtEl>
                                      </p:cBhvr>
                                    </p:animEffect>
                                    <p:set>
                                      <p:cBhvr>
                                        <p:cTn id="46" dur="1" fill="hold">
                                          <p:stCondLst>
                                            <p:cond delay="499"/>
                                          </p:stCondLst>
                                        </p:cTn>
                                        <p:tgtEl>
                                          <p:spTgt spid="308"/>
                                        </p:tgtEl>
                                        <p:attrNameLst>
                                          <p:attrName>style.visibility</p:attrName>
                                        </p:attrNameLst>
                                      </p:cBhvr>
                                      <p:to>
                                        <p:strVal val="hidden"/>
                                      </p:to>
                                    </p:set>
                                  </p:childTnLst>
                                </p:cTn>
                              </p:par>
                            </p:childTnLst>
                          </p:cTn>
                        </p:par>
                        <p:par>
                          <p:cTn id="47" fill="hold">
                            <p:stCondLst>
                              <p:cond delay="2000"/>
                            </p:stCondLst>
                            <p:childTnLst>
                              <p:par>
                                <p:cTn id="48" presetID="16" presetClass="entr" presetSubtype="42" fill="hold" grpId="0" nodeType="afterEffect">
                                  <p:stCondLst>
                                    <p:cond delay="0"/>
                                  </p:stCondLst>
                                  <p:childTnLst>
                                    <p:set>
                                      <p:cBhvr>
                                        <p:cTn id="49" dur="1" fill="hold">
                                          <p:stCondLst>
                                            <p:cond delay="0"/>
                                          </p:stCondLst>
                                        </p:cTn>
                                        <p:tgtEl>
                                          <p:spTgt spid="396"/>
                                        </p:tgtEl>
                                        <p:attrNameLst>
                                          <p:attrName>style.visibility</p:attrName>
                                        </p:attrNameLst>
                                      </p:cBhvr>
                                      <p:to>
                                        <p:strVal val="visible"/>
                                      </p:to>
                                    </p:set>
                                    <p:animEffect transition="in" filter="barn(outHorizontal)">
                                      <p:cBhvr>
                                        <p:cTn id="50" dur="500"/>
                                        <p:tgtEl>
                                          <p:spTgt spid="396"/>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fade">
                                      <p:cBhvr>
                                        <p:cTn id="62" dur="500"/>
                                        <p:tgtEl>
                                          <p:spTgt spid="145"/>
                                        </p:tgtEl>
                                      </p:cBhvr>
                                    </p:animEffect>
                                  </p:childTnLst>
                                </p:cTn>
                              </p:par>
                            </p:childTnLst>
                          </p:cTn>
                        </p:par>
                        <p:par>
                          <p:cTn id="63" fill="hold">
                            <p:stCondLst>
                              <p:cond delay="2500"/>
                            </p:stCondLst>
                            <p:childTnLst>
                              <p:par>
                                <p:cTn id="64" presetID="6" presetClass="emph" presetSubtype="0" fill="hold" nodeType="afterEffect">
                                  <p:stCondLst>
                                    <p:cond delay="0"/>
                                  </p:stCondLst>
                                  <p:childTnLst>
                                    <p:animScale>
                                      <p:cBhvr>
                                        <p:cTn id="65" dur="2000" fill="hold"/>
                                        <p:tgtEl>
                                          <p:spTgt spid="360"/>
                                        </p:tgtEl>
                                      </p:cBhvr>
                                      <p:by x="150000" y="150000"/>
                                    </p:animScale>
                                  </p:childTnLst>
                                </p:cTn>
                              </p:par>
                              <p:par>
                                <p:cTn id="66" presetID="42" presetClass="path" presetSubtype="0" accel="50000" decel="50000" fill="hold" nodeType="withEffect">
                                  <p:stCondLst>
                                    <p:cond delay="0"/>
                                  </p:stCondLst>
                                  <p:childTnLst>
                                    <p:animMotion origin="layout" path="M 2.70833E-6 1.11111E-6 L -0.02643 -0.00232 " pathEditMode="relative" rAng="0" ptsTypes="AA">
                                      <p:cBhvr>
                                        <p:cTn id="67" dur="2000" fill="hold"/>
                                        <p:tgtEl>
                                          <p:spTgt spid="360"/>
                                        </p:tgtEl>
                                        <p:attrNameLst>
                                          <p:attrName>ppt_x</p:attrName>
                                          <p:attrName>ppt_y</p:attrName>
                                        </p:attrNameLst>
                                      </p:cBhvr>
                                      <p:rCtr x="-1328" y="-116"/>
                                    </p:animMotion>
                                  </p:childTnLst>
                                </p:cTn>
                              </p:par>
                              <p:par>
                                <p:cTn id="68" presetID="0" presetClass="path" presetSubtype="0" accel="50000" decel="50000" fill="hold" nodeType="withEffect">
                                  <p:stCondLst>
                                    <p:cond delay="100"/>
                                  </p:stCondLst>
                                  <p:childTnLst>
                                    <p:animMotion origin="layout" path="M -3.75E-6 -1.11111E-6 L -0.0483 -1.11111E-6 " pathEditMode="relative" rAng="0" ptsTypes="AA">
                                      <p:cBhvr>
                                        <p:cTn id="69" dur="2000" fill="hold"/>
                                        <p:tgtEl>
                                          <p:spTgt spid="367"/>
                                        </p:tgtEl>
                                        <p:attrNameLst>
                                          <p:attrName>ppt_x</p:attrName>
                                          <p:attrName>ppt_y</p:attrName>
                                        </p:attrNameLst>
                                      </p:cBhvr>
                                      <p:rCtr x="-2422" y="0"/>
                                    </p:animMotion>
                                  </p:childTnLst>
                                </p:cTn>
                              </p:par>
                              <p:par>
                                <p:cTn id="70" presetID="0" presetClass="path" presetSubtype="0" accel="50000" decel="50000" fill="hold" nodeType="withEffect">
                                  <p:stCondLst>
                                    <p:cond delay="100"/>
                                  </p:stCondLst>
                                  <p:childTnLst>
                                    <p:animMotion origin="layout" path="M -3.75E-6 -2.96296E-6 L -0.04635 0.29375 " pathEditMode="relative" rAng="0" ptsTypes="AA">
                                      <p:cBhvr>
                                        <p:cTn id="71" dur="2000" fill="hold"/>
                                        <p:tgtEl>
                                          <p:spTgt spid="368"/>
                                        </p:tgtEl>
                                        <p:attrNameLst>
                                          <p:attrName>ppt_x</p:attrName>
                                          <p:attrName>ppt_y</p:attrName>
                                        </p:attrNameLst>
                                      </p:cBhvr>
                                      <p:rCtr x="-2318" y="14676"/>
                                    </p:animMotion>
                                  </p:childTnLst>
                                </p:cTn>
                              </p:par>
                              <p:par>
                                <p:cTn id="72" presetID="0" presetClass="path" presetSubtype="0" accel="50000" decel="50000" fill="hold" nodeType="withEffect">
                                  <p:stCondLst>
                                    <p:cond delay="0"/>
                                  </p:stCondLst>
                                  <p:childTnLst>
                                    <p:animMotion origin="layout" path="M -3.75E-6 -2.96296E-6 L -0.1763 0.29746 " pathEditMode="relative" rAng="0" ptsTypes="AA">
                                      <p:cBhvr>
                                        <p:cTn id="73" dur="2000" fill="hold"/>
                                        <p:tgtEl>
                                          <p:spTgt spid="363"/>
                                        </p:tgtEl>
                                        <p:attrNameLst>
                                          <p:attrName>ppt_x</p:attrName>
                                          <p:attrName>ppt_y</p:attrName>
                                        </p:attrNameLst>
                                      </p:cBhvr>
                                      <p:rCtr x="-8815" y="14861"/>
                                    </p:animMotion>
                                  </p:childTnLst>
                                </p:cTn>
                              </p:par>
                              <p:par>
                                <p:cTn id="74" presetID="0" presetClass="path" presetSubtype="0" accel="50000" decel="50000" fill="hold" nodeType="withEffect">
                                  <p:stCondLst>
                                    <p:cond delay="0"/>
                                  </p:stCondLst>
                                  <p:childTnLst>
                                    <p:animMotion origin="layout" path="M -3.75E-6 -2.96296E-6 L 0.12865 0.1419 " pathEditMode="relative" rAng="0" ptsTypes="AA">
                                      <p:cBhvr>
                                        <p:cTn id="75" dur="2000" fill="hold"/>
                                        <p:tgtEl>
                                          <p:spTgt spid="364"/>
                                        </p:tgtEl>
                                        <p:attrNameLst>
                                          <p:attrName>ppt_x</p:attrName>
                                          <p:attrName>ppt_y</p:attrName>
                                        </p:attrNameLst>
                                      </p:cBhvr>
                                      <p:rCtr x="6432" y="7083"/>
                                    </p:animMotion>
                                  </p:childTnLst>
                                </p:cTn>
                              </p:par>
                              <p:par>
                                <p:cTn id="76" presetID="0" presetClass="path" presetSubtype="0" accel="50000" decel="50000" fill="hold" nodeType="withEffect">
                                  <p:stCondLst>
                                    <p:cond delay="100"/>
                                  </p:stCondLst>
                                  <p:childTnLst>
                                    <p:animMotion origin="layout" path="M -3.75E-6 -2.96296E-6 L 4.79167E-6 -4.44444E-6 " pathEditMode="relative" rAng="0" ptsTypes="AA">
                                      <p:cBhvr>
                                        <p:cTn id="77" dur="2000" fill="hold"/>
                                        <p:tgtEl>
                                          <p:spTgt spid="366"/>
                                        </p:tgtEl>
                                        <p:attrNameLst>
                                          <p:attrName>ppt_x</p:attrName>
                                          <p:attrName>ppt_y</p:attrName>
                                        </p:attrNameLst>
                                      </p:cBhvr>
                                      <p:rCtr x="39" y="-1250"/>
                                    </p:animMotion>
                                  </p:childTnLst>
                                </p:cTn>
                              </p:par>
                              <p:par>
                                <p:cTn id="78" presetID="0" presetClass="path" presetSubtype="0" accel="50000" decel="50000" fill="hold" nodeType="withEffect">
                                  <p:stCondLst>
                                    <p:cond delay="0"/>
                                  </p:stCondLst>
                                  <p:childTnLst>
                                    <p:animMotion origin="layout" path="M -3.75E-6 -1.11111E-6 L -0.175 4.07407E-6 " pathEditMode="relative" rAng="0" ptsTypes="AA">
                                      <p:cBhvr>
                                        <p:cTn id="79" dur="2000" fill="hold"/>
                                        <p:tgtEl>
                                          <p:spTgt spid="365"/>
                                        </p:tgtEl>
                                        <p:attrNameLst>
                                          <p:attrName>ppt_x</p:attrName>
                                          <p:attrName>ppt_y</p:attrName>
                                        </p:attrNameLst>
                                      </p:cBhvr>
                                      <p:rCtr x="-8815" y="-833"/>
                                    </p:animMotion>
                                  </p:childTnLst>
                                </p:cTn>
                              </p:par>
                              <p:par>
                                <p:cTn id="80" presetID="0" presetClass="path" presetSubtype="0" accel="50000" decel="50000" fill="hold" nodeType="withEffect">
                                  <p:stCondLst>
                                    <p:cond delay="0"/>
                                  </p:stCondLst>
                                  <p:childTnLst>
                                    <p:animMotion origin="layout" path="M -3.75E-6 -1.11111E-6 L -0.00143 0.30625 " pathEditMode="relative" rAng="0" ptsTypes="AA">
                                      <p:cBhvr>
                                        <p:cTn id="81" dur="2000" fill="hold"/>
                                        <p:tgtEl>
                                          <p:spTgt spid="361"/>
                                        </p:tgtEl>
                                        <p:attrNameLst>
                                          <p:attrName>ppt_x</p:attrName>
                                          <p:attrName>ppt_y</p:attrName>
                                        </p:attrNameLst>
                                      </p:cBhvr>
                                      <p:rCtr x="-78" y="15301"/>
                                    </p:animMotion>
                                  </p:childTnLst>
                                </p:cTn>
                              </p:par>
                              <p:par>
                                <p:cTn id="82" presetID="0" presetClass="path" presetSubtype="0" accel="50000" decel="50000" fill="hold" nodeType="withEffect">
                                  <p:stCondLst>
                                    <p:cond delay="0"/>
                                  </p:stCondLst>
                                  <p:childTnLst>
                                    <p:animMotion origin="layout" path="M -3.75E-6 0.00671 L 0.1267 0.16273 " pathEditMode="relative" rAng="0" ptsTypes="AA">
                                      <p:cBhvr>
                                        <p:cTn id="83" dur="2000" fill="hold"/>
                                        <p:tgtEl>
                                          <p:spTgt spid="362"/>
                                        </p:tgtEl>
                                        <p:attrNameLst>
                                          <p:attrName>ppt_x</p:attrName>
                                          <p:attrName>ppt_y</p:attrName>
                                        </p:attrNameLst>
                                      </p:cBhvr>
                                      <p:rCtr x="6328" y="7801"/>
                                    </p:animMotion>
                                  </p:childTnLst>
                                </p:cTn>
                              </p:par>
                            </p:childTnLst>
                          </p:cTn>
                        </p:par>
                        <p:par>
                          <p:cTn id="84" fill="hold">
                            <p:stCondLst>
                              <p:cond delay="4600"/>
                            </p:stCondLst>
                            <p:childTnLst>
                              <p:par>
                                <p:cTn id="85" presetID="22" presetClass="entr" presetSubtype="4" fill="hold" nodeType="afterEffect">
                                  <p:stCondLst>
                                    <p:cond delay="0"/>
                                  </p:stCondLst>
                                  <p:childTnLst>
                                    <p:set>
                                      <p:cBhvr>
                                        <p:cTn id="86" dur="1" fill="hold">
                                          <p:stCondLst>
                                            <p:cond delay="0"/>
                                          </p:stCondLst>
                                        </p:cTn>
                                        <p:tgtEl>
                                          <p:spTgt spid="311"/>
                                        </p:tgtEl>
                                        <p:attrNameLst>
                                          <p:attrName>style.visibility</p:attrName>
                                        </p:attrNameLst>
                                      </p:cBhvr>
                                      <p:to>
                                        <p:strVal val="visible"/>
                                      </p:to>
                                    </p:set>
                                    <p:animEffect transition="in" filter="wipe(down)">
                                      <p:cBhvr>
                                        <p:cTn id="87" dur="500"/>
                                        <p:tgtEl>
                                          <p:spTgt spid="311"/>
                                        </p:tgtEl>
                                      </p:cBhvr>
                                    </p:animEffect>
                                  </p:childTnLst>
                                </p:cTn>
                              </p:par>
                            </p:childTnLst>
                          </p:cTn>
                        </p:par>
                        <p:par>
                          <p:cTn id="88" fill="hold">
                            <p:stCondLst>
                              <p:cond delay="5100"/>
                            </p:stCondLst>
                            <p:childTnLst>
                              <p:par>
                                <p:cTn id="89" presetID="22" presetClass="entr" presetSubtype="4" fill="hold" nodeType="afterEffect">
                                  <p:stCondLst>
                                    <p:cond delay="0"/>
                                  </p:stCondLst>
                                  <p:childTnLst>
                                    <p:set>
                                      <p:cBhvr>
                                        <p:cTn id="90" dur="1" fill="hold">
                                          <p:stCondLst>
                                            <p:cond delay="0"/>
                                          </p:stCondLst>
                                        </p:cTn>
                                        <p:tgtEl>
                                          <p:spTgt spid="314"/>
                                        </p:tgtEl>
                                        <p:attrNameLst>
                                          <p:attrName>style.visibility</p:attrName>
                                        </p:attrNameLst>
                                      </p:cBhvr>
                                      <p:to>
                                        <p:strVal val="visible"/>
                                      </p:to>
                                    </p:set>
                                    <p:animEffect transition="in" filter="wipe(down)">
                                      <p:cBhvr>
                                        <p:cTn id="91" dur="500"/>
                                        <p:tgtEl>
                                          <p:spTgt spid="314"/>
                                        </p:tgtEl>
                                      </p:cBhvr>
                                    </p:animEffect>
                                  </p:childTnLst>
                                </p:cTn>
                              </p:par>
                            </p:childTnLst>
                          </p:cTn>
                        </p:par>
                        <p:par>
                          <p:cTn id="92" fill="hold">
                            <p:stCondLst>
                              <p:cond delay="5600"/>
                            </p:stCondLst>
                            <p:childTnLst>
                              <p:par>
                                <p:cTn id="93" presetID="22" presetClass="entr" presetSubtype="4" fill="hold" nodeType="afterEffect">
                                  <p:stCondLst>
                                    <p:cond delay="0"/>
                                  </p:stCondLst>
                                  <p:childTnLst>
                                    <p:set>
                                      <p:cBhvr>
                                        <p:cTn id="94" dur="1" fill="hold">
                                          <p:stCondLst>
                                            <p:cond delay="0"/>
                                          </p:stCondLst>
                                        </p:cTn>
                                        <p:tgtEl>
                                          <p:spTgt spid="317"/>
                                        </p:tgtEl>
                                        <p:attrNameLst>
                                          <p:attrName>style.visibility</p:attrName>
                                        </p:attrNameLst>
                                      </p:cBhvr>
                                      <p:to>
                                        <p:strVal val="visible"/>
                                      </p:to>
                                    </p:set>
                                    <p:animEffect transition="in" filter="wipe(down)">
                                      <p:cBhvr>
                                        <p:cTn id="95" dur="500"/>
                                        <p:tgtEl>
                                          <p:spTgt spid="317"/>
                                        </p:tgtEl>
                                      </p:cBhvr>
                                    </p:animEffect>
                                  </p:childTnLst>
                                </p:cTn>
                              </p:par>
                            </p:childTnLst>
                          </p:cTn>
                        </p:par>
                        <p:par>
                          <p:cTn id="96" fill="hold">
                            <p:stCondLst>
                              <p:cond delay="6100"/>
                            </p:stCondLst>
                            <p:childTnLst>
                              <p:par>
                                <p:cTn id="97" presetID="22" presetClass="entr" presetSubtype="4" fill="hold" nodeType="afterEffect">
                                  <p:stCondLst>
                                    <p:cond delay="0"/>
                                  </p:stCondLst>
                                  <p:childTnLst>
                                    <p:set>
                                      <p:cBhvr>
                                        <p:cTn id="98" dur="1" fill="hold">
                                          <p:stCondLst>
                                            <p:cond delay="0"/>
                                          </p:stCondLst>
                                        </p:cTn>
                                        <p:tgtEl>
                                          <p:spTgt spid="323"/>
                                        </p:tgtEl>
                                        <p:attrNameLst>
                                          <p:attrName>style.visibility</p:attrName>
                                        </p:attrNameLst>
                                      </p:cBhvr>
                                      <p:to>
                                        <p:strVal val="visible"/>
                                      </p:to>
                                    </p:set>
                                    <p:animEffect transition="in" filter="wipe(down)">
                                      <p:cBhvr>
                                        <p:cTn id="99" dur="500"/>
                                        <p:tgtEl>
                                          <p:spTgt spid="323"/>
                                        </p:tgtEl>
                                      </p:cBhvr>
                                    </p:animEffect>
                                  </p:childTnLst>
                                </p:cTn>
                              </p:par>
                            </p:childTnLst>
                          </p:cTn>
                        </p:par>
                        <p:par>
                          <p:cTn id="100" fill="hold">
                            <p:stCondLst>
                              <p:cond delay="6600"/>
                            </p:stCondLst>
                            <p:childTnLst>
                              <p:par>
                                <p:cTn id="101" presetID="22" presetClass="entr" presetSubtype="4" fill="hold" nodeType="afterEffect">
                                  <p:stCondLst>
                                    <p:cond delay="0"/>
                                  </p:stCondLst>
                                  <p:childTnLst>
                                    <p:set>
                                      <p:cBhvr>
                                        <p:cTn id="102" dur="1" fill="hold">
                                          <p:stCondLst>
                                            <p:cond delay="0"/>
                                          </p:stCondLst>
                                        </p:cTn>
                                        <p:tgtEl>
                                          <p:spTgt spid="329"/>
                                        </p:tgtEl>
                                        <p:attrNameLst>
                                          <p:attrName>style.visibility</p:attrName>
                                        </p:attrNameLst>
                                      </p:cBhvr>
                                      <p:to>
                                        <p:strVal val="visible"/>
                                      </p:to>
                                    </p:set>
                                    <p:animEffect transition="in" filter="wipe(down)">
                                      <p:cBhvr>
                                        <p:cTn id="103" dur="500"/>
                                        <p:tgtEl>
                                          <p:spTgt spid="329"/>
                                        </p:tgtEl>
                                      </p:cBhvr>
                                    </p:animEffect>
                                  </p:childTnLst>
                                </p:cTn>
                              </p:par>
                            </p:childTnLst>
                          </p:cTn>
                        </p:par>
                        <p:par>
                          <p:cTn id="104" fill="hold">
                            <p:stCondLst>
                              <p:cond delay="7100"/>
                            </p:stCondLst>
                            <p:childTnLst>
                              <p:par>
                                <p:cTn id="105" presetID="22" presetClass="entr" presetSubtype="4" fill="hold" nodeType="afterEffect">
                                  <p:stCondLst>
                                    <p:cond delay="0"/>
                                  </p:stCondLst>
                                  <p:childTnLst>
                                    <p:set>
                                      <p:cBhvr>
                                        <p:cTn id="106" dur="1" fill="hold">
                                          <p:stCondLst>
                                            <p:cond delay="0"/>
                                          </p:stCondLst>
                                        </p:cTn>
                                        <p:tgtEl>
                                          <p:spTgt spid="338"/>
                                        </p:tgtEl>
                                        <p:attrNameLst>
                                          <p:attrName>style.visibility</p:attrName>
                                        </p:attrNameLst>
                                      </p:cBhvr>
                                      <p:to>
                                        <p:strVal val="visible"/>
                                      </p:to>
                                    </p:set>
                                    <p:animEffect transition="in" filter="wipe(down)">
                                      <p:cBhvr>
                                        <p:cTn id="107" dur="500"/>
                                        <p:tgtEl>
                                          <p:spTgt spid="338"/>
                                        </p:tgtEl>
                                      </p:cBhvr>
                                    </p:animEffect>
                                  </p:childTnLst>
                                </p:cTn>
                              </p:par>
                            </p:childTnLst>
                          </p:cTn>
                        </p:par>
                        <p:par>
                          <p:cTn id="108" fill="hold">
                            <p:stCondLst>
                              <p:cond delay="7600"/>
                            </p:stCondLst>
                            <p:childTnLst>
                              <p:par>
                                <p:cTn id="109" presetID="22" presetClass="entr" presetSubtype="4" fill="hold" nodeType="afterEffect">
                                  <p:stCondLst>
                                    <p:cond delay="0"/>
                                  </p:stCondLst>
                                  <p:childTnLst>
                                    <p:set>
                                      <p:cBhvr>
                                        <p:cTn id="110" dur="1" fill="hold">
                                          <p:stCondLst>
                                            <p:cond delay="0"/>
                                          </p:stCondLst>
                                        </p:cTn>
                                        <p:tgtEl>
                                          <p:spTgt spid="347"/>
                                        </p:tgtEl>
                                        <p:attrNameLst>
                                          <p:attrName>style.visibility</p:attrName>
                                        </p:attrNameLst>
                                      </p:cBhvr>
                                      <p:to>
                                        <p:strVal val="visible"/>
                                      </p:to>
                                    </p:set>
                                    <p:animEffect transition="in" filter="wipe(down)">
                                      <p:cBhvr>
                                        <p:cTn id="111" dur="500"/>
                                        <p:tgtEl>
                                          <p:spTgt spid="347"/>
                                        </p:tgtEl>
                                      </p:cBhvr>
                                    </p:animEffect>
                                  </p:childTnLst>
                                </p:cTn>
                              </p:par>
                            </p:childTnLst>
                          </p:cTn>
                        </p:par>
                        <p:par>
                          <p:cTn id="112" fill="hold">
                            <p:stCondLst>
                              <p:cond delay="8100"/>
                            </p:stCondLst>
                            <p:childTnLst>
                              <p:par>
                                <p:cTn id="113" presetID="22" presetClass="entr" presetSubtype="4" fill="hold" nodeType="afterEffect">
                                  <p:stCondLst>
                                    <p:cond delay="0"/>
                                  </p:stCondLst>
                                  <p:childTnLst>
                                    <p:set>
                                      <p:cBhvr>
                                        <p:cTn id="114" dur="1" fill="hold">
                                          <p:stCondLst>
                                            <p:cond delay="0"/>
                                          </p:stCondLst>
                                        </p:cTn>
                                        <p:tgtEl>
                                          <p:spTgt spid="381"/>
                                        </p:tgtEl>
                                        <p:attrNameLst>
                                          <p:attrName>style.visibility</p:attrName>
                                        </p:attrNameLst>
                                      </p:cBhvr>
                                      <p:to>
                                        <p:strVal val="visible"/>
                                      </p:to>
                                    </p:set>
                                    <p:animEffect transition="in" filter="wipe(down)">
                                      <p:cBhvr>
                                        <p:cTn id="115"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8" grpId="0"/>
      <p:bldP spid="142" grpId="0"/>
      <p:bldP spid="145" grpId="0"/>
      <p:bldP spid="302" grpId="0" animBg="1"/>
      <p:bldP spid="302" grpId="1" animBg="1"/>
      <p:bldP spid="106" grpId="0"/>
      <p:bldP spid="303" grpId="0"/>
      <p:bldP spid="304" grpId="0"/>
      <p:bldP spid="304" grpId="1"/>
      <p:bldP spid="39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6210015.jpg"/>
          <p:cNvPicPr>
            <a:picLocks noChangeAspect="1"/>
          </p:cNvPicPr>
          <p:nvPr/>
        </p:nvPicPr>
        <p:blipFill rotWithShape="1">
          <a:blip r:embed="rId2" cstate="screen">
            <a:extLst>
              <a:ext uri="{28A0092B-C50C-407E-A947-70E740481C1C}">
                <a14:useLocalDpi xmlns:a14="http://schemas.microsoft.com/office/drawing/2010/main"/>
              </a:ext>
            </a:extLst>
          </a:blip>
          <a:srcRect l="8047" t="13196" r="6391" b="14910"/>
          <a:stretch/>
        </p:blipFill>
        <p:spPr>
          <a:xfrm>
            <a:off x="0" y="0"/>
            <a:ext cx="12242801" cy="6858000"/>
          </a:xfrm>
          <a:prstGeom prst="rect">
            <a:avLst/>
          </a:prstGeom>
        </p:spPr>
      </p:pic>
      <p:sp>
        <p:nvSpPr>
          <p:cNvPr id="20" name="Rectangle 19"/>
          <p:cNvSpPr/>
          <p:nvPr/>
        </p:nvSpPr>
        <p:spPr>
          <a:xfrm>
            <a:off x="2211216" y="2225847"/>
            <a:ext cx="7772400" cy="3789942"/>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3400" baseline="30000" dirty="0">
              <a:solidFill>
                <a:prstClr val="white"/>
              </a:solidFill>
              <a:latin typeface="Helvetica Regular" charset="0"/>
              <a:cs typeface="Helvetica Regular" charset="0"/>
            </a:endParaRPr>
          </a:p>
        </p:txBody>
      </p:sp>
      <p:sp>
        <p:nvSpPr>
          <p:cNvPr id="19" name="Rectangle 18"/>
          <p:cNvSpPr/>
          <p:nvPr/>
        </p:nvSpPr>
        <p:spPr>
          <a:xfrm>
            <a:off x="2213153" y="703514"/>
            <a:ext cx="7772222" cy="1143000"/>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4" name="Rectangle 13"/>
          <p:cNvSpPr/>
          <p:nvPr/>
        </p:nvSpPr>
        <p:spPr>
          <a:xfrm>
            <a:off x="2229556" y="2812770"/>
            <a:ext cx="7732888" cy="2616097"/>
          </a:xfrm>
          <a:prstGeom prst="rect">
            <a:avLst/>
          </a:prstGeom>
        </p:spPr>
        <p:txBody>
          <a:bodyPr wrap="square" lIns="91414" tIns="45718" rIns="91414" bIns="45718" anchor="ctr">
            <a:spAutoFit/>
          </a:bodyPr>
          <a:lstStyle/>
          <a:p>
            <a:pPr algn="ctr">
              <a:lnSpc>
                <a:spcPct val="80000"/>
              </a:lnSpc>
              <a:spcAft>
                <a:spcPts val="1800"/>
              </a:spcAft>
            </a:pPr>
            <a:r>
              <a:rPr lang="en-US" sz="2600" b="1" dirty="0" smtClean="0">
                <a:ln w="3175">
                  <a:noFill/>
                </a:ln>
                <a:latin typeface="Helvetica Regular" charset="0"/>
                <a:cs typeface="Helvetica Regular" charset="0"/>
              </a:rPr>
              <a:t>SYSTEMIZED, STANDARDIZED, AND UNIFORM</a:t>
            </a:r>
          </a:p>
          <a:p>
            <a:pPr algn="ctr">
              <a:lnSpc>
                <a:spcPct val="80000"/>
              </a:lnSpc>
              <a:spcAft>
                <a:spcPts val="1800"/>
              </a:spcAft>
            </a:pPr>
            <a:r>
              <a:rPr lang="en-US" sz="2600" b="1" dirty="0" smtClean="0">
                <a:ln w="3175">
                  <a:noFill/>
                </a:ln>
                <a:latin typeface="Helvetica Regular" charset="0"/>
                <a:cs typeface="Helvetica Regular" charset="0"/>
              </a:rPr>
              <a:t>PROVEN MANAGEMENT SYSTEMS</a:t>
            </a:r>
          </a:p>
          <a:p>
            <a:pPr algn="ctr">
              <a:lnSpc>
                <a:spcPct val="80000"/>
              </a:lnSpc>
              <a:spcAft>
                <a:spcPts val="1800"/>
              </a:spcAft>
            </a:pPr>
            <a:r>
              <a:rPr lang="en-US" sz="2600" b="1" dirty="0" smtClean="0">
                <a:ln w="3175">
                  <a:noFill/>
                </a:ln>
                <a:latin typeface="Helvetica Regular" charset="0"/>
                <a:cs typeface="Helvetica Regular" charset="0"/>
              </a:rPr>
              <a:t>PROFESSIONAL MARKETING TOOLS</a:t>
            </a:r>
          </a:p>
          <a:p>
            <a:pPr algn="ctr">
              <a:lnSpc>
                <a:spcPct val="80000"/>
              </a:lnSpc>
              <a:spcAft>
                <a:spcPts val="1800"/>
              </a:spcAft>
            </a:pPr>
            <a:r>
              <a:rPr lang="en-US" sz="2600" b="1" dirty="0" smtClean="0">
                <a:ln w="3175">
                  <a:noFill/>
                </a:ln>
                <a:latin typeface="Helvetica Regular" charset="0"/>
                <a:cs typeface="Helvetica Regular" charset="0"/>
              </a:rPr>
              <a:t>STANDARDIZED TRAINING SYSTEMS</a:t>
            </a:r>
          </a:p>
          <a:p>
            <a:pPr algn="ctr">
              <a:lnSpc>
                <a:spcPct val="80000"/>
              </a:lnSpc>
              <a:spcAft>
                <a:spcPts val="1800"/>
              </a:spcAft>
            </a:pPr>
            <a:r>
              <a:rPr lang="en-US" sz="2600" b="1" dirty="0" smtClean="0">
                <a:ln w="3175">
                  <a:noFill/>
                </a:ln>
                <a:latin typeface="Helvetica Regular" charset="0"/>
                <a:cs typeface="Helvetica Regular" charset="0"/>
              </a:rPr>
              <a:t>BRANDING AND INCREASED VISIBILITY</a:t>
            </a:r>
            <a:endParaRPr lang="en-US" sz="2600" b="1" dirty="0">
              <a:ln w="3175">
                <a:noFill/>
              </a:ln>
              <a:latin typeface="Helvetica Regular" charset="0"/>
              <a:cs typeface="Helvetica Regular" charset="0"/>
            </a:endParaRPr>
          </a:p>
        </p:txBody>
      </p:sp>
      <p:sp>
        <p:nvSpPr>
          <p:cNvPr id="11" name="TextBox 10"/>
          <p:cNvSpPr txBox="1"/>
          <p:nvPr/>
        </p:nvSpPr>
        <p:spPr>
          <a:xfrm>
            <a:off x="3714748" y="967238"/>
            <a:ext cx="4769555" cy="615553"/>
          </a:xfrm>
          <a:prstGeom prst="rect">
            <a:avLst/>
          </a:prstGeom>
          <a:noFill/>
        </p:spPr>
        <p:txBody>
          <a:bodyPr wrap="square" rtlCol="0">
            <a:spAutoFit/>
          </a:bodyPr>
          <a:lstStyle/>
          <a:p>
            <a:pPr algn="ctr" defTabSz="457200"/>
            <a:r>
              <a:rPr lang="en-US" sz="3400" b="1" spc="100" dirty="0" smtClean="0">
                <a:solidFill>
                  <a:schemeClr val="bg1"/>
                </a:solidFill>
                <a:latin typeface="Helvetica Regular" charset="0"/>
                <a:cs typeface="Helvetica Regular" charset="0"/>
              </a:rPr>
              <a:t>LIKE A FRANCHISE</a:t>
            </a:r>
            <a:endParaRPr lang="en-US" sz="3400" b="1" spc="100" dirty="0">
              <a:solidFill>
                <a:schemeClr val="bg1"/>
              </a:solidFill>
              <a:latin typeface="Helvetica Regular" charset="0"/>
              <a:cs typeface="Helvetica Regular" charset="0"/>
            </a:endParaRPr>
          </a:p>
        </p:txBody>
      </p:sp>
    </p:spTree>
    <p:extLst>
      <p:ext uri="{BB962C8B-B14F-4D97-AF65-F5344CB8AC3E}">
        <p14:creationId xmlns:p14="http://schemas.microsoft.com/office/powerpoint/2010/main" val="30927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897" t="17808" r="366" b="6512"/>
          <a:stretch/>
        </p:blipFill>
        <p:spPr>
          <a:xfrm>
            <a:off x="-399590" y="-173803"/>
            <a:ext cx="12810974" cy="7070992"/>
          </a:xfrm>
          <a:prstGeom prst="rect">
            <a:avLst/>
          </a:prstGeom>
        </p:spPr>
      </p:pic>
      <p:sp>
        <p:nvSpPr>
          <p:cNvPr id="16" name="Rectangle 15"/>
          <p:cNvSpPr/>
          <p:nvPr/>
        </p:nvSpPr>
        <p:spPr>
          <a:xfrm>
            <a:off x="2211216" y="2225847"/>
            <a:ext cx="7772400" cy="3789942"/>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3400" baseline="30000" dirty="0">
              <a:solidFill>
                <a:prstClr val="white"/>
              </a:solidFill>
              <a:latin typeface="Helvetica Regular" charset="0"/>
              <a:cs typeface="Helvetica Regular" charset="0"/>
            </a:endParaRPr>
          </a:p>
        </p:txBody>
      </p:sp>
      <p:sp>
        <p:nvSpPr>
          <p:cNvPr id="18" name="Rectangle 17"/>
          <p:cNvSpPr/>
          <p:nvPr/>
        </p:nvSpPr>
        <p:spPr>
          <a:xfrm>
            <a:off x="2213153" y="703514"/>
            <a:ext cx="7772222" cy="1143000"/>
          </a:xfrm>
          <a:prstGeom prst="rect">
            <a:avLst/>
          </a:prstGeom>
          <a:solidFill>
            <a:srgbClr val="DC4E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9" name="Rectangle 8"/>
          <p:cNvSpPr/>
          <p:nvPr/>
        </p:nvSpPr>
        <p:spPr>
          <a:xfrm>
            <a:off x="2250728" y="2318611"/>
            <a:ext cx="7732888" cy="3717937"/>
          </a:xfrm>
          <a:prstGeom prst="rect">
            <a:avLst/>
          </a:prstGeom>
        </p:spPr>
        <p:txBody>
          <a:bodyPr wrap="square" lIns="91414" tIns="45718" rIns="91414" bIns="45718">
            <a:spAutoFit/>
          </a:bodyPr>
          <a:lstStyle/>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NO FRANCHISE FEES OR ROYALTIES</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MINIMAL STARTUP EXPENSES</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POTENTIAL TAX ADVANTAGES</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NO LARGE MONTHLY OVERHEAD</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NO TERRITORIAL RESTRICTIONS</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START PART TIME WITH FLEXIBLE HOURS</a:t>
            </a:r>
          </a:p>
          <a:p>
            <a:pPr algn="ctr">
              <a:lnSpc>
                <a:spcPct val="80000"/>
              </a:lnSpc>
              <a:spcAft>
                <a:spcPts val="1800"/>
              </a:spcAft>
            </a:pPr>
            <a:r>
              <a:rPr lang="en-US" sz="2600" b="1" dirty="0" smtClean="0">
                <a:ln w="3175">
                  <a:noFill/>
                </a:ln>
                <a:solidFill>
                  <a:srgbClr val="000000"/>
                </a:solidFill>
                <a:latin typeface="Helvetica Regular" charset="0"/>
                <a:cs typeface="Helvetica Regular" charset="0"/>
              </a:rPr>
              <a:t>LITTLE RISK</a:t>
            </a:r>
          </a:p>
        </p:txBody>
      </p:sp>
      <p:sp>
        <p:nvSpPr>
          <p:cNvPr id="10" name="TextBox 9"/>
          <p:cNvSpPr txBox="1"/>
          <p:nvPr/>
        </p:nvSpPr>
        <p:spPr>
          <a:xfrm>
            <a:off x="2215444" y="967238"/>
            <a:ext cx="7761112" cy="615553"/>
          </a:xfrm>
          <a:prstGeom prst="rect">
            <a:avLst/>
          </a:prstGeom>
          <a:noFill/>
        </p:spPr>
        <p:txBody>
          <a:bodyPr wrap="square" rtlCol="0">
            <a:spAutoFit/>
          </a:bodyPr>
          <a:lstStyle/>
          <a:p>
            <a:pPr algn="ctr" defTabSz="457200"/>
            <a:r>
              <a:rPr lang="en-US" sz="3400" b="1" spc="100" dirty="0" smtClean="0">
                <a:solidFill>
                  <a:schemeClr val="bg1"/>
                </a:solidFill>
                <a:latin typeface="Helvetica Regular" charset="0"/>
                <a:cs typeface="Helvetica Regular" charset="0"/>
              </a:rPr>
              <a:t>UNLIKE A FRANCHISE</a:t>
            </a:r>
            <a:endParaRPr lang="en-US" sz="3400" b="1" spc="100" dirty="0">
              <a:solidFill>
                <a:schemeClr val="bg1"/>
              </a:solidFill>
              <a:latin typeface="Helvetica Regular" charset="0"/>
              <a:cs typeface="Helvetica Regular" charset="0"/>
            </a:endParaRPr>
          </a:p>
        </p:txBody>
      </p:sp>
    </p:spTree>
    <p:extLst>
      <p:ext uri="{BB962C8B-B14F-4D97-AF65-F5344CB8AC3E}">
        <p14:creationId xmlns:p14="http://schemas.microsoft.com/office/powerpoint/2010/main" val="114601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p:nvPr/>
        </p:nvSpPr>
        <p:spPr>
          <a:xfrm>
            <a:off x="507999" y="450520"/>
            <a:ext cx="11176001" cy="114300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bg1"/>
              </a:solidFill>
              <a:latin typeface="Helvetica Regular" charset="0"/>
              <a:cs typeface="Helvetica Regular" charset="0"/>
            </a:endParaRPr>
          </a:p>
        </p:txBody>
      </p:sp>
      <p:sp>
        <p:nvSpPr>
          <p:cNvPr id="33" name="TextBox 32"/>
          <p:cNvSpPr txBox="1"/>
          <p:nvPr/>
        </p:nvSpPr>
        <p:spPr>
          <a:xfrm>
            <a:off x="-72430" y="561783"/>
            <a:ext cx="12251062" cy="615553"/>
          </a:xfrm>
          <a:prstGeom prst="rect">
            <a:avLst/>
          </a:prstGeom>
          <a:noFill/>
        </p:spPr>
        <p:txBody>
          <a:bodyPr wrap="square" rtlCol="0">
            <a:spAutoFit/>
          </a:bodyPr>
          <a:lstStyle/>
          <a:p>
            <a:pPr algn="ctr" defTabSz="457200"/>
            <a:r>
              <a:rPr lang="en-US" sz="3400" b="1" spc="100" dirty="0" smtClean="0">
                <a:solidFill>
                  <a:srgbClr val="FFFFFF"/>
                </a:solidFill>
                <a:latin typeface="Helvetica Regular" charset="0"/>
                <a:cs typeface="Helvetica Regular" charset="0"/>
              </a:rPr>
              <a:t>THE UNFRANCHISE</a:t>
            </a:r>
            <a:r>
              <a:rPr lang="en-US" sz="3400" b="1" spc="100" baseline="30000" dirty="0" smtClean="0">
                <a:solidFill>
                  <a:srgbClr val="FFFFFF"/>
                </a:solidFill>
                <a:latin typeface="Helvetica Regular" charset="0"/>
                <a:cs typeface="Helvetica Regular" charset="0"/>
              </a:rPr>
              <a:t>®</a:t>
            </a:r>
            <a:r>
              <a:rPr lang="en-US" sz="3400" b="1" spc="100" dirty="0" smtClean="0">
                <a:solidFill>
                  <a:srgbClr val="FFFFFF"/>
                </a:solidFill>
                <a:latin typeface="Helvetica Regular" charset="0"/>
                <a:cs typeface="Helvetica Regular" charset="0"/>
              </a:rPr>
              <a:t> BUSINESS</a:t>
            </a:r>
            <a:endParaRPr lang="en-US" sz="3400" b="1" spc="100" dirty="0">
              <a:solidFill>
                <a:srgbClr val="FFFFFF"/>
              </a:solidFill>
              <a:latin typeface="Helvetica Regular" charset="0"/>
              <a:cs typeface="Helvetica Regular" charset="0"/>
            </a:endParaRPr>
          </a:p>
        </p:txBody>
      </p:sp>
      <p:sp>
        <p:nvSpPr>
          <p:cNvPr id="26" name="TextBox 25"/>
          <p:cNvSpPr txBox="1"/>
          <p:nvPr/>
        </p:nvSpPr>
        <p:spPr>
          <a:xfrm>
            <a:off x="-72431" y="1079593"/>
            <a:ext cx="12236227" cy="430887"/>
          </a:xfrm>
          <a:prstGeom prst="rect">
            <a:avLst/>
          </a:prstGeom>
          <a:noFill/>
        </p:spPr>
        <p:txBody>
          <a:bodyPr wrap="square" rtlCol="0">
            <a:spAutoFit/>
          </a:bodyPr>
          <a:lstStyle/>
          <a:p>
            <a:pPr algn="ctr" defTabSz="457200"/>
            <a:r>
              <a:rPr lang="en-US" sz="2200" dirty="0" smtClean="0">
                <a:solidFill>
                  <a:schemeClr val="bg1"/>
                </a:solidFill>
                <a:latin typeface="Helvetica Regular" charset="0"/>
                <a:cs typeface="Helvetica Regular" charset="0"/>
              </a:rPr>
              <a:t>THREE WAYS TO EARN INCOME:</a:t>
            </a:r>
            <a:endParaRPr lang="en-US" sz="2200" dirty="0">
              <a:solidFill>
                <a:schemeClr val="bg1"/>
              </a:solidFill>
              <a:latin typeface="Helvetica Regular" charset="0"/>
              <a:cs typeface="Helvetica Regular" charset="0"/>
            </a:endParaRPr>
          </a:p>
        </p:txBody>
      </p:sp>
      <p:sp>
        <p:nvSpPr>
          <p:cNvPr id="23" name="Rectangle 22"/>
          <p:cNvSpPr/>
          <p:nvPr/>
        </p:nvSpPr>
        <p:spPr>
          <a:xfrm>
            <a:off x="508003" y="3042103"/>
            <a:ext cx="3524046" cy="2528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t"/>
          <a:lstStyle/>
          <a:p>
            <a:pPr>
              <a:lnSpc>
                <a:spcPts val="2160"/>
              </a:lnSpc>
            </a:pPr>
            <a:endParaRPr lang="en-US" sz="1800" b="1" dirty="0" smtClean="0">
              <a:solidFill>
                <a:srgbClr val="000000"/>
              </a:solidFill>
              <a:latin typeface="Helvetica Regular" charset="0"/>
              <a:cs typeface="Helvetica Regular" charset="0"/>
            </a:endParaRPr>
          </a:p>
          <a:p>
            <a:pPr>
              <a:lnSpc>
                <a:spcPts val="2160"/>
              </a:lnSpc>
            </a:pPr>
            <a:r>
              <a:rPr lang="en-US" sz="1800" b="1" dirty="0" smtClean="0">
                <a:solidFill>
                  <a:srgbClr val="000000"/>
                </a:solidFill>
                <a:latin typeface="Helvetica Regular" charset="0"/>
                <a:cs typeface="Helvetica Regular" charset="0"/>
              </a:rPr>
              <a:t>EARN CASHBACK FROM YOUR ONLINE PURCHASES </a:t>
            </a:r>
          </a:p>
          <a:p>
            <a:pPr>
              <a:lnSpc>
                <a:spcPts val="2160"/>
              </a:lnSpc>
            </a:pPr>
            <a:endParaRPr lang="en-US" sz="1800" b="1" dirty="0">
              <a:solidFill>
                <a:srgbClr val="000000"/>
              </a:solidFill>
              <a:latin typeface="Helvetica Regular" charset="0"/>
              <a:cs typeface="Helvetica Regular" charset="0"/>
            </a:endParaRPr>
          </a:p>
          <a:p>
            <a:pPr>
              <a:lnSpc>
                <a:spcPts val="2160"/>
              </a:lnSpc>
            </a:pPr>
            <a:r>
              <a:rPr lang="en-US" sz="1800" b="1" dirty="0" smtClean="0">
                <a:solidFill>
                  <a:srgbClr val="000000"/>
                </a:solidFill>
                <a:latin typeface="Helvetica Regular" charset="0"/>
                <a:cs typeface="Helvetica Regular" charset="0"/>
              </a:rPr>
              <a:t>EARN </a:t>
            </a:r>
            <a:r>
              <a:rPr lang="en-US" sz="1800" b="1" dirty="0">
                <a:solidFill>
                  <a:srgbClr val="000000"/>
                </a:solidFill>
                <a:latin typeface="Helvetica Regular" charset="0"/>
                <a:cs typeface="Helvetica Regular" charset="0"/>
              </a:rPr>
              <a:t>CASHBACK FROM YOUR </a:t>
            </a:r>
            <a:r>
              <a:rPr lang="en-US" sz="1800" b="1" dirty="0" smtClean="0">
                <a:solidFill>
                  <a:srgbClr val="000000"/>
                </a:solidFill>
                <a:latin typeface="Helvetica Regular" charset="0"/>
                <a:cs typeface="Helvetica Regular" charset="0"/>
              </a:rPr>
              <a:t>CUSTOMERS’ </a:t>
            </a:r>
            <a:br>
              <a:rPr lang="en-US" sz="1800" b="1" dirty="0" smtClean="0">
                <a:solidFill>
                  <a:srgbClr val="000000"/>
                </a:solidFill>
                <a:latin typeface="Helvetica Regular" charset="0"/>
                <a:cs typeface="Helvetica Regular" charset="0"/>
              </a:rPr>
            </a:br>
            <a:r>
              <a:rPr lang="en-US" sz="1800" b="1" dirty="0" smtClean="0">
                <a:solidFill>
                  <a:srgbClr val="000000"/>
                </a:solidFill>
                <a:latin typeface="Helvetica Regular" charset="0"/>
                <a:cs typeface="Helvetica Regular" charset="0"/>
              </a:rPr>
              <a:t>ONLINE PURCHASES</a:t>
            </a:r>
            <a:r>
              <a:rPr lang="en-US" sz="1800" dirty="0" smtClean="0">
                <a:solidFill>
                  <a:srgbClr val="000000"/>
                </a:solidFill>
                <a:latin typeface="Helvetica Regular" charset="0"/>
                <a:cs typeface="Helvetica Regular" charset="0"/>
              </a:rPr>
              <a:t>.</a:t>
            </a:r>
            <a:endParaRPr lang="en-US" sz="1800" dirty="0">
              <a:solidFill>
                <a:srgbClr val="000000"/>
              </a:solidFill>
              <a:latin typeface="Helvetica Regular" charset="0"/>
              <a:cs typeface="Helvetica Regular" charset="0"/>
            </a:endParaRPr>
          </a:p>
        </p:txBody>
      </p:sp>
      <p:sp>
        <p:nvSpPr>
          <p:cNvPr id="3" name="Rectangle 2"/>
          <p:cNvSpPr/>
          <p:nvPr/>
        </p:nvSpPr>
        <p:spPr>
          <a:xfrm>
            <a:off x="508003" y="1886493"/>
            <a:ext cx="3524046" cy="1143000"/>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bg1"/>
                </a:solidFill>
                <a:latin typeface="Helvetica Regular" charset="0"/>
                <a:cs typeface="Helvetica Regular" charset="0"/>
              </a:rPr>
              <a:t>EARN CASHBACK</a:t>
            </a:r>
            <a:endParaRPr lang="en-US" sz="2200" dirty="0">
              <a:solidFill>
                <a:schemeClr val="bg1"/>
              </a:solidFill>
              <a:latin typeface="Helvetica Regular" charset="0"/>
              <a:cs typeface="Helvetica Regular" charset="0"/>
            </a:endParaRPr>
          </a:p>
        </p:txBody>
      </p:sp>
      <p:sp>
        <p:nvSpPr>
          <p:cNvPr id="25" name="Rectangle 24"/>
          <p:cNvSpPr/>
          <p:nvPr/>
        </p:nvSpPr>
        <p:spPr>
          <a:xfrm>
            <a:off x="4321984" y="3042103"/>
            <a:ext cx="3524046" cy="25421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t"/>
          <a:lstStyle/>
          <a:p>
            <a:pPr>
              <a:lnSpc>
                <a:spcPts val="2160"/>
              </a:lnSpc>
            </a:pPr>
            <a:endParaRPr lang="en-US" sz="1800" b="1" dirty="0" smtClean="0">
              <a:solidFill>
                <a:srgbClr val="000000"/>
              </a:solidFill>
              <a:latin typeface="Helvetica Regular" charset="0"/>
              <a:cs typeface="Helvetica Regular" charset="0"/>
            </a:endParaRPr>
          </a:p>
          <a:p>
            <a:pPr>
              <a:lnSpc>
                <a:spcPts val="2160"/>
              </a:lnSpc>
            </a:pPr>
            <a:r>
              <a:rPr lang="en-US" sz="1800" b="1" dirty="0" smtClean="0">
                <a:solidFill>
                  <a:srgbClr val="000000"/>
                </a:solidFill>
                <a:latin typeface="Helvetica Regular" charset="0"/>
                <a:cs typeface="Helvetica Regular" charset="0"/>
              </a:rPr>
              <a:t>DEVELOP A BASE OF </a:t>
            </a:r>
            <a:br>
              <a:rPr lang="en-US" sz="1800" b="1" dirty="0" smtClean="0">
                <a:solidFill>
                  <a:srgbClr val="000000"/>
                </a:solidFill>
                <a:latin typeface="Helvetica Regular" charset="0"/>
                <a:cs typeface="Helvetica Regular" charset="0"/>
              </a:rPr>
            </a:br>
            <a:r>
              <a:rPr lang="en-US" sz="1800" b="1" dirty="0" smtClean="0">
                <a:solidFill>
                  <a:srgbClr val="000000"/>
                </a:solidFill>
                <a:latin typeface="Helvetica Regular" charset="0"/>
                <a:cs typeface="Helvetica Regular" charset="0"/>
              </a:rPr>
              <a:t>PREFERRED CUSTOMERS</a:t>
            </a:r>
          </a:p>
          <a:p>
            <a:pPr>
              <a:lnSpc>
                <a:spcPts val="2160"/>
              </a:lnSpc>
            </a:pPr>
            <a:endParaRPr lang="en-US" sz="1800" b="1" dirty="0" smtClean="0">
              <a:solidFill>
                <a:srgbClr val="000000"/>
              </a:solidFill>
              <a:latin typeface="Helvetica Regular" charset="0"/>
              <a:cs typeface="Helvetica Regular" charset="0"/>
            </a:endParaRPr>
          </a:p>
          <a:p>
            <a:pPr>
              <a:lnSpc>
                <a:spcPts val="2160"/>
              </a:lnSpc>
            </a:pPr>
            <a:r>
              <a:rPr lang="en-US" sz="1800" b="1" dirty="0" smtClean="0">
                <a:solidFill>
                  <a:srgbClr val="000000"/>
                </a:solidFill>
                <a:latin typeface="Helvetica Regular" charset="0"/>
                <a:cs typeface="Helvetica Regular" charset="0"/>
              </a:rPr>
              <a:t>EARN 30-50% GROSS </a:t>
            </a:r>
          </a:p>
          <a:p>
            <a:pPr>
              <a:lnSpc>
                <a:spcPts val="2160"/>
              </a:lnSpc>
            </a:pPr>
            <a:r>
              <a:rPr lang="en-US" sz="1800" b="1" dirty="0" smtClean="0">
                <a:solidFill>
                  <a:srgbClr val="000000"/>
                </a:solidFill>
                <a:latin typeface="Helvetica Regular" charset="0"/>
                <a:cs typeface="Helvetica Regular" charset="0"/>
              </a:rPr>
              <a:t>RETAIL PROFIT.</a:t>
            </a:r>
            <a:r>
              <a:rPr lang="en-US" sz="1800" b="1" baseline="30000" dirty="0" smtClean="0">
                <a:solidFill>
                  <a:srgbClr val="000000"/>
                </a:solidFill>
                <a:latin typeface="Helvetica Regular" charset="0"/>
                <a:cs typeface="Helvetica Regular" charset="0"/>
              </a:rPr>
              <a:t>1</a:t>
            </a:r>
            <a:endParaRPr lang="en-US" sz="1800" b="1" baseline="30000" dirty="0">
              <a:solidFill>
                <a:srgbClr val="000000"/>
              </a:solidFill>
              <a:latin typeface="Helvetica Regular" charset="0"/>
              <a:cs typeface="Helvetica Regular" charset="0"/>
            </a:endParaRPr>
          </a:p>
        </p:txBody>
      </p:sp>
      <p:sp>
        <p:nvSpPr>
          <p:cNvPr id="24" name="Rectangle 23"/>
          <p:cNvSpPr/>
          <p:nvPr/>
        </p:nvSpPr>
        <p:spPr>
          <a:xfrm>
            <a:off x="4333559" y="1886493"/>
            <a:ext cx="3524046" cy="1143000"/>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bg1"/>
                </a:solidFill>
                <a:latin typeface="Helvetica Regular" charset="0"/>
                <a:cs typeface="Helvetica Regular" charset="0"/>
              </a:rPr>
              <a:t>EARN RETAIL PROFITS</a:t>
            </a:r>
            <a:endParaRPr lang="en-US" sz="2200" dirty="0">
              <a:solidFill>
                <a:schemeClr val="bg1"/>
              </a:solidFill>
              <a:latin typeface="Helvetica Regular" charset="0"/>
              <a:cs typeface="Helvetica Regular" charset="0"/>
            </a:endParaRPr>
          </a:p>
        </p:txBody>
      </p:sp>
      <p:sp>
        <p:nvSpPr>
          <p:cNvPr id="30" name="Rectangle 29"/>
          <p:cNvSpPr/>
          <p:nvPr/>
        </p:nvSpPr>
        <p:spPr>
          <a:xfrm>
            <a:off x="8154365" y="3040473"/>
            <a:ext cx="3519734" cy="2543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t"/>
          <a:lstStyle/>
          <a:p>
            <a:pPr>
              <a:lnSpc>
                <a:spcPts val="2160"/>
              </a:lnSpc>
            </a:pPr>
            <a:r>
              <a:rPr lang="en-US" sz="1800" b="1" dirty="0">
                <a:solidFill>
                  <a:srgbClr val="000000"/>
                </a:solidFill>
                <a:latin typeface="Helvetica Regular" charset="0"/>
                <a:cs typeface="Helvetica Regular" charset="0"/>
              </a:rPr>
              <a:t/>
            </a:r>
            <a:br>
              <a:rPr lang="en-US" sz="1800" b="1" dirty="0">
                <a:solidFill>
                  <a:srgbClr val="000000"/>
                </a:solidFill>
                <a:latin typeface="Helvetica Regular" charset="0"/>
                <a:cs typeface="Helvetica Regular" charset="0"/>
              </a:rPr>
            </a:br>
            <a:r>
              <a:rPr lang="en-US" sz="1800" b="1" dirty="0" smtClean="0">
                <a:solidFill>
                  <a:srgbClr val="000000"/>
                </a:solidFill>
                <a:latin typeface="Helvetica Regular" charset="0"/>
                <a:cs typeface="Helvetica Regular" charset="0"/>
              </a:rPr>
              <a:t>DEVELOP AND MANAGE TWO TEAMS OF UNFRANCHISE OWNERS. </a:t>
            </a:r>
          </a:p>
          <a:p>
            <a:pPr>
              <a:lnSpc>
                <a:spcPts val="2160"/>
              </a:lnSpc>
            </a:pPr>
            <a:endParaRPr lang="en-US" sz="1800" b="1" dirty="0">
              <a:solidFill>
                <a:srgbClr val="000000"/>
              </a:solidFill>
              <a:latin typeface="Helvetica Regular" charset="0"/>
              <a:cs typeface="Helvetica Regular" charset="0"/>
            </a:endParaRPr>
          </a:p>
          <a:p>
            <a:pPr>
              <a:lnSpc>
                <a:spcPts val="2160"/>
              </a:lnSpc>
            </a:pPr>
            <a:r>
              <a:rPr lang="en-US" sz="1800" b="1" dirty="0" smtClean="0">
                <a:solidFill>
                  <a:srgbClr val="000000"/>
                </a:solidFill>
                <a:latin typeface="Helvetica Regular" charset="0"/>
                <a:cs typeface="Helvetica Regular" charset="0"/>
              </a:rPr>
              <a:t>EARN $300 - $3,600 PER WEEK, PER BDC.*</a:t>
            </a:r>
            <a:endParaRPr lang="en-US" sz="1800" b="1" dirty="0">
              <a:solidFill>
                <a:srgbClr val="000000"/>
              </a:solidFill>
              <a:latin typeface="Helvetica Regular" charset="0"/>
              <a:cs typeface="Helvetica Regular" charset="0"/>
            </a:endParaRPr>
          </a:p>
        </p:txBody>
      </p:sp>
      <p:sp>
        <p:nvSpPr>
          <p:cNvPr id="27" name="Rectangle 26"/>
          <p:cNvSpPr/>
          <p:nvPr/>
        </p:nvSpPr>
        <p:spPr>
          <a:xfrm>
            <a:off x="8159115" y="1886493"/>
            <a:ext cx="3524046" cy="1143000"/>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smtClean="0">
                <a:solidFill>
                  <a:srgbClr val="FFFFFF"/>
                </a:solidFill>
                <a:latin typeface="Helvetica Regular" charset="0"/>
                <a:cs typeface="Helvetica Regular" charset="0"/>
              </a:rPr>
              <a:t>EARN RESIDUAL </a:t>
            </a:r>
            <a:r>
              <a:rPr lang="en-US" sz="2200" dirty="0" smtClean="0">
                <a:solidFill>
                  <a:srgbClr val="FFFFFF"/>
                </a:solidFill>
                <a:latin typeface="Helvetica Regular" charset="0"/>
                <a:cs typeface="Helvetica Regular" charset="0"/>
              </a:rPr>
              <a:t>INCOME</a:t>
            </a:r>
            <a:endParaRPr lang="en-US" sz="2200" dirty="0">
              <a:solidFill>
                <a:srgbClr val="FFFFFF"/>
              </a:solidFill>
              <a:latin typeface="Helvetica Regular" charset="0"/>
              <a:cs typeface="Helvetica Regular" charset="0"/>
            </a:endParaRPr>
          </a:p>
        </p:txBody>
      </p:sp>
      <p:sp>
        <p:nvSpPr>
          <p:cNvPr id="13" name="Rectangle 12"/>
          <p:cNvSpPr/>
          <p:nvPr/>
        </p:nvSpPr>
        <p:spPr>
          <a:xfrm>
            <a:off x="495300" y="5759909"/>
            <a:ext cx="11075811" cy="535531"/>
          </a:xfrm>
          <a:prstGeom prst="rect">
            <a:avLst/>
          </a:prstGeom>
        </p:spPr>
        <p:txBody>
          <a:bodyPr wrap="square">
            <a:spAutoFit/>
          </a:bodyPr>
          <a:lstStyle/>
          <a:p>
            <a:pPr defTabSz="457200">
              <a:lnSpc>
                <a:spcPct val="90000"/>
              </a:lnSpc>
            </a:pPr>
            <a:r>
              <a:rPr lang="en-US" sz="800" dirty="0" smtClean="0">
                <a:latin typeface="Helvetica Regular" charset="0"/>
                <a:cs typeface="Helvetica Regular" charset="0"/>
              </a:rPr>
              <a:t>†EARN 30-50% GROSS RETAIL PROFIT ON MOST PRODUCTS, WHEN SOLD AT SUGGESTED RETAIL PRICE. EARN UP TO 1000% GROSS RETAIL PROFIT ON THE SALE OF WEBSITES.</a:t>
            </a:r>
          </a:p>
          <a:p>
            <a:pPr defTabSz="457200">
              <a:lnSpc>
                <a:spcPct val="90000"/>
              </a:lnSpc>
            </a:pPr>
            <a:r>
              <a:rPr lang="en-US" sz="800" dirty="0" smtClean="0">
                <a:latin typeface="Helvetica Regular" charset="0"/>
                <a:cs typeface="Helvetica Regular" charset="0"/>
              </a:rPr>
              <a:t>*THE INCOME LEVELS MENTIONED IN THE FOLLOWING PRESENTATION ARE FOR ILLUSTRATION PURPOSES ONLY. THEY ARE NOT INTENDED TO REPRESENT THE INCOME OF A TYPICAL MARKET AMERICA UNFRANCHISE OWNER, NOR ARE THEY INTENDED TO REPRESENT THAT ANY GIVEN UNFRANCHISE OWNER WILL EARN INCOME IN THAT AMOUNT. THE SUCCESS OF ANY MARKET AMERICA UNFRANCHISE OWNER WILL DEPEND UPON THE AMOUNT OF HARD WORK, TALENT, AND DEDICATION WHICH HE OR SHE DEVOTES TO BUILDING HIS OR HER MARKET AMERICA BUSINESS.</a:t>
            </a:r>
            <a:endParaRPr lang="en-US" sz="800" dirty="0">
              <a:latin typeface="Helvetica Regular" charset="0"/>
              <a:cs typeface="Helvetica Regular" charset="0"/>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937714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0"/>
          </a:xfrm>
          <a:prstGeom prst="rect">
            <a:avLst/>
          </a:prstGeom>
        </p:spPr>
      </p:pic>
      <p:sp>
        <p:nvSpPr>
          <p:cNvPr id="19" name="Rectangle 18"/>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5" name="TextBox 4"/>
          <p:cNvSpPr txBox="1"/>
          <p:nvPr/>
        </p:nvSpPr>
        <p:spPr>
          <a:xfrm>
            <a:off x="1886857" y="2092476"/>
            <a:ext cx="184666" cy="384721"/>
          </a:xfrm>
          <a:prstGeom prst="rect">
            <a:avLst/>
          </a:prstGeom>
          <a:noFill/>
        </p:spPr>
        <p:txBody>
          <a:bodyPr wrap="none" rtlCol="0">
            <a:spAutoFit/>
          </a:bodyPr>
          <a:lstStyle/>
          <a:p>
            <a:endParaRPr lang="en-US" dirty="0">
              <a:latin typeface="Helvetica Regular" charset="0"/>
            </a:endParaRPr>
          </a:p>
        </p:txBody>
      </p:sp>
      <p:sp>
        <p:nvSpPr>
          <p:cNvPr id="6" name="TextBox 5"/>
          <p:cNvSpPr txBox="1"/>
          <p:nvPr/>
        </p:nvSpPr>
        <p:spPr>
          <a:xfrm>
            <a:off x="-266095" y="3435048"/>
            <a:ext cx="184666" cy="384721"/>
          </a:xfrm>
          <a:prstGeom prst="rect">
            <a:avLst/>
          </a:prstGeom>
          <a:noFill/>
        </p:spPr>
        <p:txBody>
          <a:bodyPr wrap="none" rtlCol="0">
            <a:spAutoFit/>
          </a:bodyPr>
          <a:lstStyle/>
          <a:p>
            <a:endParaRPr lang="en-US" dirty="0">
              <a:latin typeface="Helvetica Regular" charset="0"/>
            </a:endParaRPr>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194374" y="5782579"/>
            <a:ext cx="3803253" cy="307807"/>
          </a:xfrm>
          <a:prstGeom prst="rect">
            <a:avLst/>
          </a:prstGeom>
        </p:spPr>
      </p:pic>
      <p:sp>
        <p:nvSpPr>
          <p:cNvPr id="12" name="TextBox 11"/>
          <p:cNvSpPr txBox="1"/>
          <p:nvPr/>
        </p:nvSpPr>
        <p:spPr>
          <a:xfrm>
            <a:off x="0" y="5242920"/>
            <a:ext cx="12191999" cy="584775"/>
          </a:xfrm>
          <a:prstGeom prst="rect">
            <a:avLst/>
          </a:prstGeom>
          <a:noFill/>
        </p:spPr>
        <p:txBody>
          <a:bodyPr wrap="square" rtlCol="0">
            <a:spAutoFit/>
          </a:bodyPr>
          <a:lstStyle/>
          <a:p>
            <a:pPr algn="ctr"/>
            <a:r>
              <a:rPr lang="en-US" sz="3200" dirty="0" smtClean="0">
                <a:solidFill>
                  <a:schemeClr val="bg1"/>
                </a:solidFill>
                <a:latin typeface="Helvetica Regular" charset="0"/>
                <a:cs typeface="Helvetica Regular" charset="0"/>
              </a:rPr>
              <a:t>FIVE STEPS TO BUILD AN UNFRANCHISE</a:t>
            </a:r>
            <a:r>
              <a:rPr lang="en-US" sz="3200" baseline="30000" dirty="0" smtClean="0">
                <a:solidFill>
                  <a:schemeClr val="bg1"/>
                </a:solidFill>
                <a:latin typeface="Helvetica Regular" charset="0"/>
                <a:cs typeface="Helvetica Regular" charset="0"/>
              </a:rPr>
              <a:t>®</a:t>
            </a:r>
            <a:r>
              <a:rPr lang="en-US" sz="3200" dirty="0" smtClean="0">
                <a:solidFill>
                  <a:schemeClr val="bg1"/>
                </a:solidFill>
                <a:latin typeface="Helvetica Regular" charset="0"/>
                <a:cs typeface="Helvetica Regular" charset="0"/>
              </a:rPr>
              <a:t> BUSINESS</a:t>
            </a:r>
            <a:endParaRPr lang="en-US" sz="3200" dirty="0">
              <a:solidFill>
                <a:schemeClr val="bg1"/>
              </a:solidFill>
              <a:latin typeface="Helvetica Regular" charset="0"/>
              <a:cs typeface="Helvetica Regular" charset="0"/>
            </a:endParaRPr>
          </a:p>
        </p:txBody>
      </p:sp>
      <p:sp>
        <p:nvSpPr>
          <p:cNvPr id="10" name="Rectangle 9"/>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3" name="Rectangle 12"/>
          <p:cNvSpPr/>
          <p:nvPr/>
        </p:nvSpPr>
        <p:spPr>
          <a:xfrm>
            <a:off x="11183410" y="4879563"/>
            <a:ext cx="785619" cy="1323439"/>
          </a:xfrm>
          <a:prstGeom prst="rect">
            <a:avLst/>
          </a:prstGeom>
        </p:spPr>
        <p:txBody>
          <a:bodyPr wrap="square">
            <a:spAutoFit/>
          </a:bodyPr>
          <a:lstStyle/>
          <a:p>
            <a:r>
              <a:rPr lang="en-US" sz="8000" dirty="0" smtClean="0">
                <a:solidFill>
                  <a:schemeClr val="bg1"/>
                </a:solidFill>
                <a:latin typeface="Helvetica Regular" charset="0"/>
                <a:cs typeface="Helvetica Regular" charset="0"/>
              </a:rPr>
              <a:t>]</a:t>
            </a:r>
            <a:endParaRPr lang="en-US" sz="8000" dirty="0">
              <a:solidFill>
                <a:schemeClr val="bg1"/>
              </a:solidFill>
              <a:latin typeface="Helvetica Regular" charset="0"/>
              <a:cs typeface="Helvetica Regular" charset="0"/>
            </a:endParaRPr>
          </a:p>
        </p:txBody>
      </p:sp>
    </p:spTree>
    <p:extLst>
      <p:ext uri="{BB962C8B-B14F-4D97-AF65-F5344CB8AC3E}">
        <p14:creationId xmlns:p14="http://schemas.microsoft.com/office/powerpoint/2010/main" val="89193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57873" y="678843"/>
            <a:ext cx="1083245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3" name="Group 2"/>
          <p:cNvGrpSpPr/>
          <p:nvPr/>
        </p:nvGrpSpPr>
        <p:grpSpPr>
          <a:xfrm>
            <a:off x="801804" y="846249"/>
            <a:ext cx="10736137" cy="963637"/>
            <a:chOff x="801804" y="890287"/>
            <a:chExt cx="10736137" cy="963637"/>
          </a:xfrm>
        </p:grpSpPr>
        <p:sp>
          <p:nvSpPr>
            <p:cNvPr id="5" name="TextBox 4"/>
            <p:cNvSpPr txBox="1"/>
            <p:nvPr/>
          </p:nvSpPr>
          <p:spPr>
            <a:xfrm>
              <a:off x="801804" y="890287"/>
              <a:ext cx="10716381" cy="615553"/>
            </a:xfrm>
            <a:prstGeom prst="rect">
              <a:avLst/>
            </a:prstGeom>
            <a:noFill/>
          </p:spPr>
          <p:txBody>
            <a:bodyPr wrap="square" rtlCol="0">
              <a:spAutoFit/>
            </a:bodyPr>
            <a:lstStyle/>
            <a:p>
              <a:pPr defTabSz="457200"/>
              <a:r>
                <a:rPr lang="en-US" sz="3400" b="1" spc="100" dirty="0" smtClean="0">
                  <a:solidFill>
                    <a:schemeClr val="bg1"/>
                  </a:solidFill>
                  <a:latin typeface="Helvetica Regular" charset="0"/>
                  <a:cs typeface="Helvetica Regular" charset="0"/>
                </a:rPr>
                <a:t>STEP 1 - APPLY</a:t>
              </a:r>
              <a:endParaRPr lang="en-US" sz="3400" b="1" spc="100" dirty="0">
                <a:solidFill>
                  <a:schemeClr val="bg1"/>
                </a:solidFill>
                <a:latin typeface="Helvetica Regular" charset="0"/>
                <a:cs typeface="Helvetica Regular" charset="0"/>
              </a:endParaRPr>
            </a:p>
          </p:txBody>
        </p:sp>
        <p:sp>
          <p:nvSpPr>
            <p:cNvPr id="6" name="TextBox 5"/>
            <p:cNvSpPr txBox="1"/>
            <p:nvPr/>
          </p:nvSpPr>
          <p:spPr>
            <a:xfrm>
              <a:off x="817931" y="1423037"/>
              <a:ext cx="10720010" cy="430887"/>
            </a:xfrm>
            <a:prstGeom prst="rect">
              <a:avLst/>
            </a:prstGeom>
            <a:noFill/>
          </p:spPr>
          <p:txBody>
            <a:bodyPr wrap="square" rtlCol="0">
              <a:spAutoFit/>
            </a:bodyPr>
            <a:lstStyle/>
            <a:p>
              <a:pPr defTabSz="457200"/>
              <a:r>
                <a:rPr lang="en-US" sz="2200" dirty="0" smtClean="0">
                  <a:solidFill>
                    <a:schemeClr val="bg1"/>
                  </a:solidFill>
                  <a:latin typeface="Helvetica Regular" charset="0"/>
                  <a:cs typeface="Helvetica Regular" charset="0"/>
                </a:rPr>
                <a:t>SALES REPRESENTATIVE</a:t>
              </a:r>
              <a:endParaRPr lang="en-US" sz="2200" dirty="0">
                <a:solidFill>
                  <a:schemeClr val="bg1"/>
                </a:solidFill>
                <a:latin typeface="Helvetica Regular" charset="0"/>
                <a:cs typeface="Helvetica Regular" charset="0"/>
              </a:endParaRPr>
            </a:p>
          </p:txBody>
        </p:sp>
      </p:grpSp>
      <p:sp>
        <p:nvSpPr>
          <p:cNvPr id="7" name="TextBox 6"/>
          <p:cNvSpPr txBox="1"/>
          <p:nvPr/>
        </p:nvSpPr>
        <p:spPr>
          <a:xfrm>
            <a:off x="790575" y="2187575"/>
            <a:ext cx="10744200" cy="3770263"/>
          </a:xfrm>
          <a:prstGeom prst="rect">
            <a:avLst/>
          </a:prstGeom>
          <a:noFill/>
        </p:spPr>
        <p:txBody>
          <a:bodyPr wrap="square" rtlCol="0">
            <a:spAutoFit/>
          </a:bodyPr>
          <a:lstStyle/>
          <a:p>
            <a:pPr>
              <a:spcAft>
                <a:spcPts val="1800"/>
              </a:spcAft>
              <a:buClr>
                <a:prstClr val="white"/>
              </a:buClr>
            </a:pPr>
            <a:r>
              <a:rPr lang="en-US" sz="2400" b="1" dirty="0">
                <a:ln w="3175">
                  <a:noFill/>
                </a:ln>
                <a:latin typeface="Helvetica Regular" charset="0"/>
                <a:cs typeface="Helvetica Regular" charset="0"/>
              </a:rPr>
              <a:t>NO SUBSCRIPTION FEE</a:t>
            </a:r>
          </a:p>
          <a:p>
            <a:pPr>
              <a:spcAft>
                <a:spcPts val="1800"/>
              </a:spcAft>
              <a:buClr>
                <a:prstClr val="white"/>
              </a:buClr>
            </a:pPr>
            <a:r>
              <a:rPr lang="en-US" sz="2400" b="1" dirty="0">
                <a:ln w="3175">
                  <a:noFill/>
                </a:ln>
                <a:latin typeface="Helvetica Regular" charset="0"/>
                <a:cs typeface="Helvetica Regular" charset="0"/>
              </a:rPr>
              <a:t>NO SHOP.COM </a:t>
            </a:r>
            <a:r>
              <a:rPr lang="en-US" sz="2400" b="1" dirty="0" smtClean="0">
                <a:ln w="3175">
                  <a:noFill/>
                </a:ln>
                <a:latin typeface="Helvetica Regular" charset="0"/>
                <a:cs typeface="Helvetica Regular" charset="0"/>
              </a:rPr>
              <a:t>SITE</a:t>
            </a:r>
            <a:endParaRPr lang="en-US" sz="2400" b="1" dirty="0">
              <a:ln w="3175">
                <a:noFill/>
              </a:ln>
              <a:latin typeface="Helvetica Regular" charset="0"/>
              <a:cs typeface="Helvetica Regular" charset="0"/>
            </a:endParaRPr>
          </a:p>
          <a:p>
            <a:pPr>
              <a:spcAft>
                <a:spcPts val="1800"/>
              </a:spcAft>
              <a:buClr>
                <a:prstClr val="white"/>
              </a:buClr>
            </a:pPr>
            <a:r>
              <a:rPr lang="en-US" sz="2400" b="1" dirty="0">
                <a:ln w="3175">
                  <a:noFill/>
                </a:ln>
                <a:latin typeface="Helvetica Regular" charset="0"/>
                <a:cs typeface="Helvetica Regular" charset="0"/>
              </a:rPr>
              <a:t>BUY PRODUCT AT UNFRANCHISE COST </a:t>
            </a:r>
            <a:r>
              <a:rPr lang="en-US" sz="2400" b="1" dirty="0" smtClean="0">
                <a:ln w="3175">
                  <a:noFill/>
                </a:ln>
                <a:latin typeface="Helvetica Regular" charset="0"/>
                <a:cs typeface="Helvetica Regular" charset="0"/>
              </a:rPr>
              <a:t>AND </a:t>
            </a:r>
            <a:r>
              <a:rPr lang="en-US" sz="2400" b="1" dirty="0">
                <a:ln w="3175">
                  <a:noFill/>
                </a:ln>
                <a:latin typeface="Helvetica Regular" charset="0"/>
                <a:cs typeface="Helvetica Regular" charset="0"/>
              </a:rPr>
              <a:t>EARN </a:t>
            </a:r>
            <a:r>
              <a:rPr lang="en-US" sz="2400" b="1" dirty="0" smtClean="0">
                <a:ln w="3175">
                  <a:noFill/>
                </a:ln>
                <a:latin typeface="Helvetica Regular" charset="0"/>
                <a:cs typeface="Helvetica Regular" charset="0"/>
              </a:rPr>
              <a:t>RETAIL </a:t>
            </a:r>
            <a:r>
              <a:rPr lang="en-US" sz="2400" b="1" dirty="0">
                <a:ln w="3175">
                  <a:noFill/>
                </a:ln>
                <a:latin typeface="Helvetica Regular" charset="0"/>
                <a:cs typeface="Helvetica Regular" charset="0"/>
              </a:rPr>
              <a:t>PROFIT</a:t>
            </a:r>
          </a:p>
          <a:p>
            <a:pPr>
              <a:spcAft>
                <a:spcPts val="1800"/>
              </a:spcAft>
              <a:buClr>
                <a:prstClr val="white"/>
              </a:buClr>
            </a:pPr>
            <a:r>
              <a:rPr lang="en-US" sz="2400" b="1" dirty="0">
                <a:ln w="3175">
                  <a:noFill/>
                </a:ln>
                <a:latin typeface="Helvetica Regular" charset="0"/>
                <a:cs typeface="Helvetica Regular" charset="0"/>
              </a:rPr>
              <a:t>CANNOT PARTICIPATE IN THE COMPENSATION PLAN AND EARN COMMISSIONS</a:t>
            </a:r>
          </a:p>
          <a:p>
            <a:pPr>
              <a:spcAft>
                <a:spcPts val="1800"/>
              </a:spcAft>
              <a:buClr>
                <a:prstClr val="white"/>
              </a:buClr>
            </a:pPr>
            <a:r>
              <a:rPr lang="en-US" sz="2400" b="1" dirty="0">
                <a:ln w="3175">
                  <a:noFill/>
                </a:ln>
                <a:latin typeface="Helvetica Regular" charset="0"/>
                <a:cs typeface="Helvetica Regular" charset="0"/>
              </a:rPr>
              <a:t>NO LEVERAGE</a:t>
            </a:r>
          </a:p>
          <a:p>
            <a:endParaRPr lang="en-US" sz="2000" dirty="0">
              <a:latin typeface="Helvetica Regular" charset="0"/>
              <a:cs typeface="Helvetica Regular" charset="0"/>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1121540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623427" y="2110115"/>
            <a:ext cx="4304593" cy="3528181"/>
          </a:xfrm>
          <a:prstGeom prst="rect">
            <a:avLst/>
          </a:prstGeom>
        </p:spPr>
        <p:txBody>
          <a:bodyPr wrap="square" lIns="91414" tIns="45718" rIns="91414" bIns="45718" anchor="t">
            <a:noAutofit/>
          </a:bodyPr>
          <a:lstStyle/>
          <a:p>
            <a:pPr>
              <a:spcAft>
                <a:spcPts val="1800"/>
              </a:spcAft>
              <a:buClr>
                <a:prstClr val="white"/>
              </a:buClr>
            </a:pPr>
            <a:r>
              <a:rPr lang="en-US" sz="2000" b="1" dirty="0" smtClean="0">
                <a:ln w="3175">
                  <a:noFill/>
                </a:ln>
                <a:latin typeface="Helvetica Regular" charset="0"/>
                <a:cs typeface="Helvetica Regular" charset="0"/>
              </a:rPr>
              <a:t>SUBSCRIPTION FEE - $129.95</a:t>
            </a:r>
          </a:p>
          <a:p>
            <a:pPr>
              <a:spcAft>
                <a:spcPts val="1800"/>
              </a:spcAft>
              <a:buClr>
                <a:prstClr val="white"/>
              </a:buClr>
            </a:pPr>
            <a:r>
              <a:rPr lang="en-US" sz="2000" b="1" dirty="0" smtClean="0">
                <a:ln w="3175">
                  <a:noFill/>
                </a:ln>
                <a:latin typeface="Helvetica Regular" charset="0"/>
                <a:cs typeface="Helvetica Regular" charset="0"/>
              </a:rPr>
              <a:t>SHOP.COM SITE</a:t>
            </a:r>
          </a:p>
          <a:p>
            <a:pPr>
              <a:spcAft>
                <a:spcPts val="1800"/>
              </a:spcAft>
              <a:buClr>
                <a:prstClr val="white"/>
              </a:buClr>
            </a:pPr>
            <a:r>
              <a:rPr lang="en-US" sz="2000" b="1" dirty="0" smtClean="0">
                <a:ln w="3175">
                  <a:noFill/>
                </a:ln>
                <a:latin typeface="Helvetica Regular" charset="0"/>
                <a:cs typeface="Helvetica Regular" charset="0"/>
              </a:rPr>
              <a:t>BUY PRODUCT AT UNFRANCHISE COST AND EARN GROSS RETAIL PROFIT</a:t>
            </a:r>
          </a:p>
          <a:p>
            <a:pPr>
              <a:spcAft>
                <a:spcPts val="1800"/>
              </a:spcAft>
              <a:buClr>
                <a:prstClr val="white"/>
              </a:buClr>
            </a:pPr>
            <a:r>
              <a:rPr lang="en-US" sz="2000" b="1" dirty="0" smtClean="0">
                <a:ln w="3175">
                  <a:noFill/>
                </a:ln>
                <a:latin typeface="Helvetica Regular" charset="0"/>
                <a:cs typeface="Helvetica Regular" charset="0"/>
              </a:rPr>
              <a:t>PARTICIPATE IN THE MANAGEMENT PERFORMANCE COMPENSATION PLAN AND EARN COMMISSIONS  </a:t>
            </a:r>
          </a:p>
          <a:p>
            <a:pPr>
              <a:spcAft>
                <a:spcPts val="1800"/>
              </a:spcAft>
              <a:buClr>
                <a:prstClr val="white"/>
              </a:buClr>
            </a:pPr>
            <a:r>
              <a:rPr lang="en-US" sz="2000" b="1" dirty="0" smtClean="0">
                <a:ln w="3175">
                  <a:noFill/>
                </a:ln>
                <a:latin typeface="Helvetica Regular" charset="0"/>
                <a:cs typeface="Helvetica Regular" charset="0"/>
              </a:rPr>
              <a:t>CREATES LEVERAGE</a:t>
            </a:r>
            <a:endParaRPr lang="en-US" sz="2000" b="1" dirty="0">
              <a:ln w="3175">
                <a:noFill/>
              </a:ln>
              <a:latin typeface="Helvetica Regular" charset="0"/>
              <a:cs typeface="Helvetica Regular" charset="0"/>
            </a:endParaRPr>
          </a:p>
        </p:txBody>
      </p:sp>
      <p:sp>
        <p:nvSpPr>
          <p:cNvPr id="10" name="Rectangle 9"/>
          <p:cNvSpPr/>
          <p:nvPr/>
        </p:nvSpPr>
        <p:spPr>
          <a:xfrm>
            <a:off x="7429663" y="698907"/>
            <a:ext cx="4392989" cy="1294182"/>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grpSp>
        <p:nvGrpSpPr>
          <p:cNvPr id="5" name="Group 4"/>
          <p:cNvGrpSpPr/>
          <p:nvPr/>
        </p:nvGrpSpPr>
        <p:grpSpPr>
          <a:xfrm>
            <a:off x="7588339" y="873840"/>
            <a:ext cx="4256331" cy="944317"/>
            <a:chOff x="7588339" y="877841"/>
            <a:chExt cx="10980994" cy="944317"/>
          </a:xfrm>
        </p:grpSpPr>
        <p:sp>
          <p:nvSpPr>
            <p:cNvPr id="33" name="TextBox 32"/>
            <p:cNvSpPr txBox="1"/>
            <p:nvPr/>
          </p:nvSpPr>
          <p:spPr>
            <a:xfrm>
              <a:off x="7588339" y="877841"/>
              <a:ext cx="10980994" cy="615553"/>
            </a:xfrm>
            <a:prstGeom prst="rect">
              <a:avLst/>
            </a:prstGeom>
            <a:noFill/>
          </p:spPr>
          <p:txBody>
            <a:bodyPr wrap="square" rtlCol="0">
              <a:spAutoFit/>
            </a:bodyPr>
            <a:lstStyle/>
            <a:p>
              <a:pPr defTabSz="457200"/>
              <a:r>
                <a:rPr lang="en-US" sz="3400" b="1" dirty="0" smtClean="0">
                  <a:solidFill>
                    <a:schemeClr val="bg1"/>
                  </a:solidFill>
                  <a:latin typeface="Helvetica Regular" charset="0"/>
                  <a:cs typeface="Helvetica Regular" charset="0"/>
                </a:rPr>
                <a:t>STEP 1 - APPLY</a:t>
              </a:r>
              <a:endParaRPr lang="en-US" sz="3400" b="1" dirty="0">
                <a:solidFill>
                  <a:schemeClr val="bg1"/>
                </a:solidFill>
                <a:latin typeface="Helvetica Regular" charset="0"/>
                <a:cs typeface="Helvetica Regular" charset="0"/>
              </a:endParaRPr>
            </a:p>
          </p:txBody>
        </p:sp>
        <p:sp>
          <p:nvSpPr>
            <p:cNvPr id="26" name="TextBox 25"/>
            <p:cNvSpPr txBox="1"/>
            <p:nvPr/>
          </p:nvSpPr>
          <p:spPr>
            <a:xfrm>
              <a:off x="7588339" y="1391271"/>
              <a:ext cx="10924190" cy="430887"/>
            </a:xfrm>
            <a:prstGeom prst="rect">
              <a:avLst/>
            </a:prstGeom>
            <a:noFill/>
          </p:spPr>
          <p:txBody>
            <a:bodyPr wrap="square" rtlCol="0">
              <a:spAutoFit/>
            </a:bodyPr>
            <a:lstStyle/>
            <a:p>
              <a:pPr defTabSz="457200"/>
              <a:r>
                <a:rPr lang="en-US" sz="2200" dirty="0">
                  <a:solidFill>
                    <a:schemeClr val="bg1"/>
                  </a:solidFill>
                  <a:latin typeface="Helvetica Regular" charset="0"/>
                  <a:cs typeface="Helvetica Regular" charset="0"/>
                </a:rPr>
                <a:t>UNFRANCHISE</a:t>
              </a:r>
              <a:r>
                <a:rPr lang="en-US" sz="2200" baseline="30000" dirty="0">
                  <a:solidFill>
                    <a:schemeClr val="bg1"/>
                  </a:solidFill>
                  <a:latin typeface="Helvetica Regular" charset="0"/>
                  <a:cs typeface="Helvetica Regular" charset="0"/>
                </a:rPr>
                <a:t>®</a:t>
              </a:r>
              <a:r>
                <a:rPr lang="en-US" sz="2200" dirty="0">
                  <a:solidFill>
                    <a:schemeClr val="bg1"/>
                  </a:solidFill>
                  <a:latin typeface="Helvetica Regular" charset="0"/>
                  <a:cs typeface="Helvetica Regular" charset="0"/>
                </a:rPr>
                <a:t> OWNER</a:t>
              </a:r>
            </a:p>
          </p:txBody>
        </p:sp>
      </p:gr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 y="5057"/>
            <a:ext cx="6809232" cy="6854931"/>
          </a:xfrm>
          <a:prstGeom prst="rect">
            <a:avLst/>
          </a:prstGeom>
        </p:spPr>
      </p:pic>
      <p:grpSp>
        <p:nvGrpSpPr>
          <p:cNvPr id="7" name="Group 6"/>
          <p:cNvGrpSpPr/>
          <p:nvPr/>
        </p:nvGrpSpPr>
        <p:grpSpPr>
          <a:xfrm>
            <a:off x="-23090" y="-1"/>
            <a:ext cx="6831798" cy="6858001"/>
            <a:chOff x="-23090" y="-1"/>
            <a:chExt cx="6831798" cy="6858001"/>
          </a:xfrm>
        </p:grpSpPr>
        <p:pic>
          <p:nvPicPr>
            <p:cNvPr id="3" name="Picture 2" descr="slide 43.jpg"/>
            <p:cNvPicPr>
              <a:picLocks noChangeAspect="1"/>
            </p:cNvPicPr>
            <p:nvPr/>
          </p:nvPicPr>
          <p:blipFill rotWithShape="1">
            <a:blip r:embed="rId3" cstate="screen">
              <a:extLst>
                <a:ext uri="{28A0092B-C50C-407E-A947-70E740481C1C}">
                  <a14:useLocalDpi xmlns:a14="http://schemas.microsoft.com/office/drawing/2010/main"/>
                </a:ext>
              </a:extLst>
            </a:blip>
            <a:srcRect t="3279" r="5056" b="4108"/>
            <a:stretch/>
          </p:blipFill>
          <p:spPr>
            <a:xfrm>
              <a:off x="0" y="0"/>
              <a:ext cx="6808708" cy="6858000"/>
            </a:xfrm>
            <a:prstGeom prst="rect">
              <a:avLst/>
            </a:prstGeom>
          </p:spPr>
        </p:pic>
        <p:pic>
          <p:nvPicPr>
            <p:cNvPr id="2" name="Picture 1" descr="slide 43 1st .psd"/>
            <p:cNvPicPr>
              <a:picLocks noChangeAspect="1"/>
            </p:cNvPicPr>
            <p:nvPr/>
          </p:nvPicPr>
          <p:blipFill rotWithShape="1">
            <a:blip r:embed="rId4" cstate="screen">
              <a:extLst>
                <a:ext uri="{28A0092B-C50C-407E-A947-70E740481C1C}">
                  <a14:useLocalDpi xmlns:a14="http://schemas.microsoft.com/office/drawing/2010/main"/>
                </a:ext>
              </a:extLst>
            </a:blip>
            <a:srcRect t="3442" r="28037" b="34948"/>
            <a:stretch/>
          </p:blipFill>
          <p:spPr>
            <a:xfrm>
              <a:off x="-23090" y="-1"/>
              <a:ext cx="5210037" cy="4545263"/>
            </a:xfrm>
            <a:prstGeom prst="rect">
              <a:avLst/>
            </a:prstGeom>
          </p:spPr>
        </p:pic>
      </p:gr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30447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l="12828" r="12723"/>
          <a:stretch/>
        </p:blipFill>
        <p:spPr>
          <a:xfrm>
            <a:off x="9143917" y="2194146"/>
            <a:ext cx="3044952" cy="2887213"/>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0394" r="11634" b="60627"/>
          <a:stretch/>
        </p:blipFill>
        <p:spPr>
          <a:xfrm>
            <a:off x="3036889" y="2194146"/>
            <a:ext cx="3044952" cy="2475391"/>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5037" y="4393157"/>
            <a:ext cx="3044952" cy="214951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9203" y="2197282"/>
            <a:ext cx="3044952" cy="214951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1" y="4393157"/>
            <a:ext cx="3044952" cy="2146251"/>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8965" y="4393157"/>
            <a:ext cx="3044952" cy="2149513"/>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0" y="2197282"/>
            <a:ext cx="3044952" cy="2149514"/>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6144" y="4393157"/>
            <a:ext cx="3044952" cy="2149514"/>
          </a:xfrm>
          <a:prstGeom prst="rect">
            <a:avLst/>
          </a:prstGeom>
        </p:spPr>
      </p:pic>
      <p:sp>
        <p:nvSpPr>
          <p:cNvPr id="30" name="Rectangle 29"/>
          <p:cNvSpPr/>
          <p:nvPr/>
        </p:nvSpPr>
        <p:spPr>
          <a:xfrm>
            <a:off x="685800" y="655097"/>
            <a:ext cx="1081471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31" name="TextBox 30"/>
          <p:cNvSpPr txBox="1"/>
          <p:nvPr/>
        </p:nvSpPr>
        <p:spPr>
          <a:xfrm>
            <a:off x="1524" y="895963"/>
            <a:ext cx="12190476" cy="615549"/>
          </a:xfrm>
          <a:prstGeom prst="rect">
            <a:avLst/>
          </a:prstGeom>
          <a:noFill/>
        </p:spPr>
        <p:txBody>
          <a:bodyPr wrap="square" lIns="91414" tIns="45718" rIns="91414" bIns="45718" rtlCol="0">
            <a:spAutoFit/>
          </a:bodyPr>
          <a:lstStyle/>
          <a:p>
            <a:pPr algn="ctr"/>
            <a:r>
              <a:rPr lang="en-US" sz="3400" b="1" spc="100" dirty="0" smtClean="0">
                <a:ln w="3175">
                  <a:noFill/>
                </a:ln>
                <a:solidFill>
                  <a:srgbClr val="FFFFFF"/>
                </a:solidFill>
                <a:latin typeface="Helvetica Regular" charset="0"/>
                <a:cs typeface="Helvetica Regular" charset="0"/>
              </a:rPr>
              <a:t>YOUR SUBSCRIPTION INCLUDES</a:t>
            </a:r>
            <a:endParaRPr lang="en-US" sz="3400" b="1" spc="100" dirty="0">
              <a:ln w="3175">
                <a:noFill/>
              </a:ln>
              <a:solidFill>
                <a:srgbClr val="FFFFFF"/>
              </a:solidFill>
              <a:latin typeface="Helvetica Regular" charset="0"/>
              <a:cs typeface="Helvetica Regular" charset="0"/>
            </a:endParaRPr>
          </a:p>
        </p:txBody>
      </p:sp>
      <p:grpSp>
        <p:nvGrpSpPr>
          <p:cNvPr id="6" name="Group 5"/>
          <p:cNvGrpSpPr/>
          <p:nvPr/>
        </p:nvGrpSpPr>
        <p:grpSpPr>
          <a:xfrm>
            <a:off x="-20615" y="6162381"/>
            <a:ext cx="12216880" cy="395582"/>
            <a:chOff x="-20615" y="5894383"/>
            <a:chExt cx="12216880" cy="395582"/>
          </a:xfrm>
        </p:grpSpPr>
        <p:sp>
          <p:nvSpPr>
            <p:cNvPr id="23" name="Rectangle 22"/>
            <p:cNvSpPr/>
            <p:nvPr/>
          </p:nvSpPr>
          <p:spPr>
            <a:xfrm>
              <a:off x="-10160" y="5894383"/>
              <a:ext cx="3108960"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9" name="Rectangle 28"/>
            <p:cNvSpPr/>
            <p:nvPr/>
          </p:nvSpPr>
          <p:spPr>
            <a:xfrm>
              <a:off x="9120479" y="5894383"/>
              <a:ext cx="3075786"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6" name="TextBox 35"/>
            <p:cNvSpPr txBox="1"/>
            <p:nvPr/>
          </p:nvSpPr>
          <p:spPr>
            <a:xfrm>
              <a:off x="-20615" y="5926053"/>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GLOBAL.SHOP.COM</a:t>
              </a:r>
            </a:p>
          </p:txBody>
        </p:sp>
        <p:sp>
          <p:nvSpPr>
            <p:cNvPr id="39" name="TextBox 38"/>
            <p:cNvSpPr txBox="1"/>
            <p:nvPr/>
          </p:nvSpPr>
          <p:spPr>
            <a:xfrm>
              <a:off x="9146365" y="5926053"/>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UNFRANCHISE.COM</a:t>
              </a:r>
            </a:p>
          </p:txBody>
        </p:sp>
        <p:sp>
          <p:nvSpPr>
            <p:cNvPr id="25" name="Rectangle 24"/>
            <p:cNvSpPr/>
            <p:nvPr/>
          </p:nvSpPr>
          <p:spPr>
            <a:xfrm>
              <a:off x="3038734" y="5894383"/>
              <a:ext cx="3044952"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7" name="TextBox 36"/>
            <p:cNvSpPr txBox="1"/>
            <p:nvPr/>
          </p:nvSpPr>
          <p:spPr>
            <a:xfrm>
              <a:off x="3051681" y="5926053"/>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GETCONQUER.COM</a:t>
              </a:r>
            </a:p>
          </p:txBody>
        </p:sp>
        <p:sp>
          <p:nvSpPr>
            <p:cNvPr id="27" name="Rectangle 26"/>
            <p:cNvSpPr/>
            <p:nvPr/>
          </p:nvSpPr>
          <p:spPr>
            <a:xfrm>
              <a:off x="6087628" y="5894383"/>
              <a:ext cx="3044952"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8" name="TextBox 37"/>
            <p:cNvSpPr txBox="1"/>
            <p:nvPr/>
          </p:nvSpPr>
          <p:spPr>
            <a:xfrm>
              <a:off x="6090111" y="5926053"/>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MARKETAMERICA.COM</a:t>
              </a:r>
            </a:p>
          </p:txBody>
        </p:sp>
      </p:grpSp>
      <p:grpSp>
        <p:nvGrpSpPr>
          <p:cNvPr id="5" name="Group 4"/>
          <p:cNvGrpSpPr/>
          <p:nvPr/>
        </p:nvGrpSpPr>
        <p:grpSpPr>
          <a:xfrm>
            <a:off x="-10160" y="3990351"/>
            <a:ext cx="12206425" cy="395582"/>
            <a:chOff x="-10160" y="3722353"/>
            <a:chExt cx="12206425" cy="395582"/>
          </a:xfrm>
        </p:grpSpPr>
        <p:sp>
          <p:nvSpPr>
            <p:cNvPr id="22" name="Rectangle 21"/>
            <p:cNvSpPr/>
            <p:nvPr/>
          </p:nvSpPr>
          <p:spPr>
            <a:xfrm>
              <a:off x="-10160" y="3722353"/>
              <a:ext cx="3044952"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4" name="Rectangle 23"/>
            <p:cNvSpPr/>
            <p:nvPr/>
          </p:nvSpPr>
          <p:spPr>
            <a:xfrm>
              <a:off x="3038734" y="3722353"/>
              <a:ext cx="3044952"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6" name="Rectangle 25"/>
            <p:cNvSpPr/>
            <p:nvPr/>
          </p:nvSpPr>
          <p:spPr>
            <a:xfrm>
              <a:off x="6087628" y="3722353"/>
              <a:ext cx="3044952"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8" name="Rectangle 27"/>
            <p:cNvSpPr/>
            <p:nvPr/>
          </p:nvSpPr>
          <p:spPr>
            <a:xfrm>
              <a:off x="9136521" y="3722353"/>
              <a:ext cx="3059744"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2" name="TextBox 31"/>
            <p:cNvSpPr txBox="1"/>
            <p:nvPr/>
          </p:nvSpPr>
          <p:spPr>
            <a:xfrm>
              <a:off x="-1" y="3745479"/>
              <a:ext cx="3030177" cy="338554"/>
            </a:xfrm>
            <a:prstGeom prst="rect">
              <a:avLst/>
            </a:prstGeom>
            <a:noFill/>
          </p:spPr>
          <p:txBody>
            <a:bodyPr wrap="square" rtlCol="0">
              <a:spAutoFit/>
            </a:bodyPr>
            <a:lstStyle/>
            <a:p>
              <a:pPr algn="ctr"/>
              <a:r>
                <a:rPr lang="en-US" sz="1600" b="1" dirty="0" smtClean="0">
                  <a:solidFill>
                    <a:schemeClr val="bg1"/>
                  </a:solidFill>
                  <a:latin typeface="Helvetica Regular" charset="0"/>
                  <a:ea typeface="Helvetica Regular" charset="0"/>
                  <a:cs typeface="Helvetica Regular" charset="0"/>
                </a:rPr>
                <a:t>SHOP.COM</a:t>
              </a:r>
              <a:endParaRPr lang="en-US" sz="1600" b="1" dirty="0">
                <a:solidFill>
                  <a:schemeClr val="bg1"/>
                </a:solidFill>
                <a:latin typeface="Helvetica Regular" charset="0"/>
                <a:ea typeface="Helvetica Regular" charset="0"/>
                <a:cs typeface="Helvetica Regular" charset="0"/>
              </a:endParaRPr>
            </a:p>
          </p:txBody>
        </p:sp>
        <p:sp>
          <p:nvSpPr>
            <p:cNvPr id="33" name="TextBox 32"/>
            <p:cNvSpPr txBox="1"/>
            <p:nvPr/>
          </p:nvSpPr>
          <p:spPr>
            <a:xfrm>
              <a:off x="3055362" y="3745479"/>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MOTIVESCOSMETICS.COM</a:t>
              </a:r>
            </a:p>
          </p:txBody>
        </p:sp>
        <p:sp>
          <p:nvSpPr>
            <p:cNvPr id="34" name="TextBox 33"/>
            <p:cNvSpPr txBox="1"/>
            <p:nvPr/>
          </p:nvSpPr>
          <p:spPr>
            <a:xfrm>
              <a:off x="6110725" y="3745479"/>
              <a:ext cx="3030177"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ISOTONIX.COM</a:t>
              </a:r>
            </a:p>
          </p:txBody>
        </p:sp>
        <p:sp>
          <p:nvSpPr>
            <p:cNvPr id="35" name="TextBox 34"/>
            <p:cNvSpPr txBox="1"/>
            <p:nvPr/>
          </p:nvSpPr>
          <p:spPr>
            <a:xfrm>
              <a:off x="9166088" y="3745479"/>
              <a:ext cx="3030177" cy="338554"/>
            </a:xfrm>
            <a:prstGeom prst="rect">
              <a:avLst/>
            </a:prstGeom>
            <a:noFill/>
          </p:spPr>
          <p:txBody>
            <a:bodyPr wrap="square" rtlCol="0">
              <a:spAutoFit/>
            </a:bodyPr>
            <a:lstStyle/>
            <a:p>
              <a:pPr algn="ctr"/>
              <a:r>
                <a:rPr lang="en-US" sz="1600" b="1" dirty="0" smtClean="0">
                  <a:solidFill>
                    <a:schemeClr val="bg1"/>
                  </a:solidFill>
                  <a:latin typeface="Helvetica Regular" charset="0"/>
                  <a:ea typeface="Helvetica Regular" charset="0"/>
                  <a:cs typeface="Helvetica Regular" charset="0"/>
                </a:rPr>
                <a:t>TLSSLIM.COM</a:t>
              </a:r>
              <a:endParaRPr lang="en-US" sz="1600" b="1" dirty="0">
                <a:solidFill>
                  <a:schemeClr val="bg1"/>
                </a:solidFill>
                <a:latin typeface="Helvetica Regular" charset="0"/>
                <a:ea typeface="Helvetica Regular" charset="0"/>
                <a:cs typeface="Helvetica Regular" charset="0"/>
              </a:endParaRPr>
            </a:p>
          </p:txBody>
        </p:sp>
      </p:grpSp>
      <p:grpSp>
        <p:nvGrpSpPr>
          <p:cNvPr id="3" name="Group 2"/>
          <p:cNvGrpSpPr/>
          <p:nvPr/>
        </p:nvGrpSpPr>
        <p:grpSpPr>
          <a:xfrm>
            <a:off x="3006395" y="2089210"/>
            <a:ext cx="6145835" cy="3848534"/>
            <a:chOff x="4371312" y="6922943"/>
            <a:chExt cx="5204976" cy="3558451"/>
          </a:xfrm>
        </p:grpSpPr>
        <p:sp>
          <p:nvSpPr>
            <p:cNvPr id="43" name="Rectangle 42"/>
            <p:cNvSpPr/>
            <p:nvPr/>
          </p:nvSpPr>
          <p:spPr>
            <a:xfrm>
              <a:off x="4377002" y="6922943"/>
              <a:ext cx="5193601" cy="3558451"/>
            </a:xfrm>
            <a:prstGeom prst="rect">
              <a:avLst/>
            </a:prstGeom>
            <a:solidFill>
              <a:srgbClr val="FFFFFF">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3400" baseline="30000" dirty="0">
                <a:solidFill>
                  <a:prstClr val="white"/>
                </a:solidFill>
                <a:latin typeface="Helvetica Regular" charset="0"/>
                <a:cs typeface="Helvetica Regular" charset="0"/>
              </a:endParaRPr>
            </a:p>
          </p:txBody>
        </p:sp>
        <p:sp>
          <p:nvSpPr>
            <p:cNvPr id="42" name="TextBox 41"/>
            <p:cNvSpPr txBox="1"/>
            <p:nvPr/>
          </p:nvSpPr>
          <p:spPr>
            <a:xfrm>
              <a:off x="4371312" y="7236592"/>
              <a:ext cx="5204976" cy="2931153"/>
            </a:xfrm>
            <a:prstGeom prst="rect">
              <a:avLst/>
            </a:prstGeom>
            <a:noFill/>
          </p:spPr>
          <p:txBody>
            <a:bodyPr wrap="square" rtlCol="0" anchor="ctr">
              <a:spAutoFit/>
            </a:bodyPr>
            <a:lstStyle/>
            <a:p>
              <a:pPr marL="115853"/>
              <a:r>
                <a:rPr lang="en-US" sz="2000" spc="-70" dirty="0">
                  <a:ln w="3175">
                    <a:noFill/>
                  </a:ln>
                  <a:latin typeface="Helvetica Regular" charset="0"/>
                  <a:ea typeface="Helvetica Regular" charset="0"/>
                  <a:cs typeface="Helvetica Regular" charset="0"/>
                </a:rPr>
                <a:t>CAREER MANUAL AND GETTING STARTED GUIDE</a:t>
              </a:r>
            </a:p>
            <a:p>
              <a:pPr marL="115853"/>
              <a:endParaRPr lang="en-US" sz="2000" spc="-70" dirty="0">
                <a:ln w="3175">
                  <a:noFill/>
                </a:ln>
                <a:latin typeface="Helvetica Regular" charset="0"/>
                <a:ea typeface="Helvetica Regular" charset="0"/>
                <a:cs typeface="Helvetica Regular" charset="0"/>
              </a:endParaRPr>
            </a:p>
            <a:p>
              <a:pPr marL="115853"/>
              <a:r>
                <a:rPr lang="en-US" sz="2000" spc="-70" dirty="0">
                  <a:ln w="3175">
                    <a:noFill/>
                  </a:ln>
                  <a:latin typeface="Helvetica Regular" charset="0"/>
                  <a:ea typeface="Helvetica Regular" charset="0"/>
                  <a:cs typeface="Helvetica Regular" charset="0"/>
                </a:rPr>
                <a:t>UNFRANCHISE OWNER MAGAZINE</a:t>
              </a:r>
            </a:p>
            <a:p>
              <a:pPr marL="115853"/>
              <a:endParaRPr lang="en-US" sz="2000" spc="-70" dirty="0">
                <a:ln w="3175">
                  <a:noFill/>
                </a:ln>
                <a:latin typeface="Helvetica Regular" charset="0"/>
                <a:ea typeface="Helvetica Regular" charset="0"/>
                <a:cs typeface="Helvetica Regular" charset="0"/>
              </a:endParaRPr>
            </a:p>
            <a:p>
              <a:pPr marL="115853"/>
              <a:r>
                <a:rPr lang="en-US" sz="2000" spc="-70" dirty="0" smtClean="0">
                  <a:ln w="3175">
                    <a:noFill/>
                  </a:ln>
                  <a:latin typeface="Helvetica Regular" charset="0"/>
                  <a:ea typeface="Helvetica Regular" charset="0"/>
                  <a:cs typeface="Helvetica Regular" charset="0"/>
                </a:rPr>
                <a:t>AUDIO TRAINING SERIES</a:t>
              </a:r>
              <a:endParaRPr lang="en-US" sz="2000" spc="-70" dirty="0">
                <a:ln w="3175">
                  <a:noFill/>
                </a:ln>
                <a:latin typeface="Helvetica Regular" charset="0"/>
                <a:ea typeface="Helvetica Regular" charset="0"/>
                <a:cs typeface="Helvetica Regular" charset="0"/>
              </a:endParaRPr>
            </a:p>
            <a:p>
              <a:pPr marL="115853"/>
              <a:endParaRPr lang="en-US" sz="2000" spc="-70" dirty="0" smtClean="0">
                <a:ln w="3175">
                  <a:noFill/>
                </a:ln>
                <a:latin typeface="Helvetica Regular" charset="0"/>
                <a:ea typeface="Helvetica Regular" charset="0"/>
                <a:cs typeface="Helvetica Regular" charset="0"/>
              </a:endParaRPr>
            </a:p>
            <a:p>
              <a:pPr marL="115853"/>
              <a:r>
                <a:rPr lang="en-US" sz="2000" spc="-70" dirty="0" smtClean="0">
                  <a:ln w="3175">
                    <a:noFill/>
                  </a:ln>
                  <a:latin typeface="Helvetica Regular" charset="0"/>
                  <a:ea typeface="Helvetica Regular" charset="0"/>
                  <a:cs typeface="Helvetica Regular" charset="0"/>
                </a:rPr>
                <a:t>TRAINING </a:t>
              </a:r>
              <a:r>
                <a:rPr lang="en-US" sz="2000" spc="-70" dirty="0">
                  <a:ln w="3175">
                    <a:noFill/>
                  </a:ln>
                  <a:latin typeface="Helvetica Regular" charset="0"/>
                  <a:ea typeface="Helvetica Regular" charset="0"/>
                  <a:cs typeface="Helvetica Regular" charset="0"/>
                </a:rPr>
                <a:t>AND SEMINAR SYSTEM</a:t>
              </a:r>
            </a:p>
            <a:p>
              <a:pPr marL="115853"/>
              <a:endParaRPr lang="en-US" sz="2000" spc="-70" dirty="0" smtClean="0">
                <a:ln w="3175">
                  <a:noFill/>
                </a:ln>
                <a:latin typeface="Helvetica Regular" charset="0"/>
                <a:ea typeface="Helvetica Regular" charset="0"/>
                <a:cs typeface="Helvetica Regular" charset="0"/>
              </a:endParaRPr>
            </a:p>
            <a:p>
              <a:pPr marL="115853"/>
              <a:r>
                <a:rPr lang="en-US" sz="2000" spc="-70" dirty="0" smtClean="0">
                  <a:ln w="3175">
                    <a:noFill/>
                  </a:ln>
                  <a:latin typeface="Helvetica Regular" charset="0"/>
                  <a:ea typeface="Helvetica Regular" charset="0"/>
                  <a:cs typeface="Helvetica Regular" charset="0"/>
                </a:rPr>
                <a:t>COACHING  AND </a:t>
              </a:r>
              <a:r>
                <a:rPr lang="en-US" sz="2000" spc="-70" dirty="0">
                  <a:ln w="3175">
                    <a:noFill/>
                  </a:ln>
                  <a:latin typeface="Helvetica Regular" charset="0"/>
                  <a:ea typeface="Helvetica Regular" charset="0"/>
                  <a:cs typeface="Helvetica Regular" charset="0"/>
                </a:rPr>
                <a:t>MENTORING BY </a:t>
              </a:r>
            </a:p>
            <a:p>
              <a:pPr marL="115853"/>
              <a:r>
                <a:rPr lang="en-US" sz="2000" spc="-70" dirty="0" smtClean="0">
                  <a:ln w="3175">
                    <a:noFill/>
                  </a:ln>
                  <a:latin typeface="Helvetica Regular" charset="0"/>
                  <a:ea typeface="Helvetica Regular" charset="0"/>
                  <a:cs typeface="Helvetica Regular" charset="0"/>
                </a:rPr>
                <a:t>EXPERIENCED </a:t>
              </a:r>
              <a:r>
                <a:rPr lang="en-US" sz="2000" spc="-70" dirty="0">
                  <a:ln w="3175">
                    <a:noFill/>
                  </a:ln>
                  <a:latin typeface="Helvetica Regular" charset="0"/>
                  <a:ea typeface="Helvetica Regular" charset="0"/>
                  <a:cs typeface="Helvetica Regular" charset="0"/>
                </a:rPr>
                <a:t>UNFRANCHISE </a:t>
              </a:r>
              <a:r>
                <a:rPr lang="en-US" sz="2000" spc="-70" dirty="0" smtClean="0">
                  <a:ln w="3175">
                    <a:noFill/>
                  </a:ln>
                  <a:latin typeface="Helvetica Regular" charset="0"/>
                  <a:ea typeface="Helvetica Regular" charset="0"/>
                  <a:cs typeface="Helvetica Regular" charset="0"/>
                </a:rPr>
                <a:t>OWNERS</a:t>
              </a:r>
            </a:p>
          </p:txBody>
        </p:sp>
      </p:grpSp>
    </p:spTree>
    <p:extLst>
      <p:ext uri="{BB962C8B-B14F-4D97-AF65-F5344CB8AC3E}">
        <p14:creationId xmlns:p14="http://schemas.microsoft.com/office/powerpoint/2010/main" val="18371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416" y="2668740"/>
            <a:ext cx="5158046" cy="3634178"/>
          </a:xfrm>
          <a:prstGeom prst="rect">
            <a:avLst/>
          </a:prstGeom>
        </p:spPr>
      </p:pic>
      <p:sp>
        <p:nvSpPr>
          <p:cNvPr id="26" name="Rectangle 25"/>
          <p:cNvSpPr/>
          <p:nvPr/>
        </p:nvSpPr>
        <p:spPr>
          <a:xfrm>
            <a:off x="485018" y="375708"/>
            <a:ext cx="1120764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3" name="TextBox 22"/>
          <p:cNvSpPr txBox="1"/>
          <p:nvPr/>
        </p:nvSpPr>
        <p:spPr>
          <a:xfrm>
            <a:off x="465667" y="616572"/>
            <a:ext cx="11205656" cy="615553"/>
          </a:xfrm>
          <a:prstGeom prst="rect">
            <a:avLst/>
          </a:prstGeom>
          <a:noFill/>
        </p:spPr>
        <p:txBody>
          <a:bodyPr wrap="square" rtlCol="0">
            <a:spAutoFit/>
          </a:bodyPr>
          <a:lstStyle/>
          <a:p>
            <a:pPr algn="ctr" defTabSz="457200"/>
            <a:r>
              <a:rPr lang="en-US" sz="3400" spc="100" dirty="0" smtClean="0">
                <a:solidFill>
                  <a:prstClr val="white"/>
                </a:solidFill>
                <a:latin typeface="Helvetica Regular" charset="0"/>
                <a:cs typeface="Helvetica Regular" charset="0"/>
              </a:rPr>
              <a:t>STEP 2 - CREATE</a:t>
            </a:r>
            <a:endParaRPr lang="en-US" sz="3400" spc="100" dirty="0">
              <a:solidFill>
                <a:prstClr val="white"/>
              </a:solidFill>
              <a:latin typeface="Helvetica Regular" charset="0"/>
              <a:cs typeface="Helvetica Regular" charset="0"/>
            </a:endParaRPr>
          </a:p>
        </p:txBody>
      </p:sp>
      <p:sp>
        <p:nvSpPr>
          <p:cNvPr id="6" name="Rectangle 10"/>
          <p:cNvSpPr>
            <a:spLocks noChangeArrowheads="1"/>
          </p:cNvSpPr>
          <p:nvPr/>
        </p:nvSpPr>
        <p:spPr bwMode="auto">
          <a:xfrm>
            <a:off x="465667" y="1232958"/>
            <a:ext cx="5200380" cy="1072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defTabSz="914400">
              <a:lnSpc>
                <a:spcPct val="90000"/>
              </a:lnSpc>
              <a:defRPr/>
            </a:pPr>
            <a:endParaRPr lang="en-GB" sz="2200" kern="0" dirty="0">
              <a:solidFill>
                <a:srgbClr val="93BF3E"/>
              </a:solidFill>
              <a:latin typeface="Helvetica Regular" charset="0"/>
              <a:cs typeface="Helvetica Regular" charset="0"/>
            </a:endParaRPr>
          </a:p>
          <a:p>
            <a:pPr defTabSz="914400">
              <a:lnSpc>
                <a:spcPct val="90000"/>
              </a:lnSpc>
              <a:defRPr/>
            </a:pPr>
            <a:r>
              <a:rPr lang="en-GB" sz="2200" b="1" kern="0" dirty="0">
                <a:solidFill>
                  <a:srgbClr val="DC4E00"/>
                </a:solidFill>
                <a:latin typeface="Helvetica Regular" charset="0"/>
                <a:cs typeface="Helvetica Regular" charset="0"/>
              </a:rPr>
              <a:t>BV: BUSINESS VOLUME </a:t>
            </a:r>
            <a:r>
              <a:rPr lang="en-GB" sz="2200" kern="0" spc="-80" dirty="0">
                <a:solidFill>
                  <a:srgbClr val="93BF3E"/>
                </a:solidFill>
                <a:latin typeface="Helvetica Regular" charset="0"/>
                <a:cs typeface="Helvetica Regular" charset="0"/>
              </a:rPr>
              <a:t/>
            </a:r>
            <a:br>
              <a:rPr lang="en-GB" sz="2200" kern="0" spc="-80" dirty="0">
                <a:solidFill>
                  <a:srgbClr val="93BF3E"/>
                </a:solidFill>
                <a:latin typeface="Helvetica Regular" charset="0"/>
                <a:cs typeface="Helvetica Regular" charset="0"/>
              </a:rPr>
            </a:br>
            <a:r>
              <a:rPr lang="en-GB" sz="1600" kern="0" spc="-80" dirty="0">
                <a:solidFill>
                  <a:prstClr val="black">
                    <a:lumMod val="10000"/>
                  </a:prstClr>
                </a:solidFill>
                <a:latin typeface="Helvetica Regular" charset="0"/>
                <a:cs typeface="Helvetica Regular" charset="0"/>
              </a:rPr>
              <a:t>BV IS THE POINT VALUE ASSIGNED TO EXCLUSIVE </a:t>
            </a:r>
            <a:r>
              <a:rPr lang="en-GB" sz="1600" kern="0" spc="-80" dirty="0" smtClean="0">
                <a:solidFill>
                  <a:prstClr val="black">
                    <a:lumMod val="10000"/>
                  </a:prstClr>
                </a:solidFill>
                <a:latin typeface="Helvetica Regular" charset="0"/>
                <a:cs typeface="Helvetica Regular" charset="0"/>
              </a:rPr>
              <a:t>PRODUCTS</a:t>
            </a:r>
            <a:endParaRPr lang="en-GB" sz="1600" kern="0" spc="-80" dirty="0">
              <a:solidFill>
                <a:prstClr val="black">
                  <a:lumMod val="10000"/>
                </a:prstClr>
              </a:solidFill>
              <a:latin typeface="Helvetica Regular" charset="0"/>
              <a:cs typeface="Helvetica Regular" charset="0"/>
            </a:endParaRPr>
          </a:p>
        </p:txBody>
      </p:sp>
      <p:sp>
        <p:nvSpPr>
          <p:cNvPr id="65" name="Rectangle 10"/>
          <p:cNvSpPr>
            <a:spLocks noChangeArrowheads="1"/>
          </p:cNvSpPr>
          <p:nvPr/>
        </p:nvSpPr>
        <p:spPr bwMode="auto">
          <a:xfrm>
            <a:off x="6446209" y="1262085"/>
            <a:ext cx="5579279" cy="103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defTabSz="914400">
              <a:lnSpc>
                <a:spcPct val="90000"/>
              </a:lnSpc>
              <a:defRPr/>
            </a:pPr>
            <a:endParaRPr lang="en-GB" sz="2200" kern="0" dirty="0">
              <a:solidFill>
                <a:srgbClr val="DC4E00"/>
              </a:solidFill>
              <a:latin typeface="Helvetica Regular" charset="0"/>
              <a:cs typeface="Helvetica Regular" charset="0"/>
            </a:endParaRPr>
          </a:p>
          <a:p>
            <a:pPr defTabSz="914400">
              <a:lnSpc>
                <a:spcPct val="90000"/>
              </a:lnSpc>
              <a:defRPr/>
            </a:pPr>
            <a:r>
              <a:rPr lang="en-GB" sz="2200" b="1" kern="0" dirty="0">
                <a:solidFill>
                  <a:srgbClr val="93BF3E"/>
                </a:solidFill>
                <a:latin typeface="Helvetica Regular" charset="0"/>
                <a:cs typeface="Helvetica Regular" charset="0"/>
              </a:rPr>
              <a:t>IBV: INTERNET BUSINESS VOLUME</a:t>
            </a:r>
          </a:p>
          <a:p>
            <a:pPr defTabSz="914400">
              <a:lnSpc>
                <a:spcPct val="90000"/>
              </a:lnSpc>
              <a:defRPr/>
            </a:pPr>
            <a:r>
              <a:rPr lang="en-GB" sz="1600" kern="0" dirty="0">
                <a:solidFill>
                  <a:prstClr val="black">
                    <a:lumMod val="10000"/>
                  </a:prstClr>
                </a:solidFill>
                <a:latin typeface="Helvetica Regular" charset="0"/>
                <a:cs typeface="Helvetica Regular" charset="0"/>
              </a:rPr>
              <a:t>IBV IS THE POINT VALUE ASSIGNED TO ANY OF OUR PARTNER STORE PRODUCTS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831" y="2470217"/>
            <a:ext cx="5157216" cy="403122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8831" y="2470217"/>
            <a:ext cx="5157216" cy="4031223"/>
          </a:xfrm>
          <a:prstGeom prst="rect">
            <a:avLst/>
          </a:prstGeom>
        </p:spPr>
      </p:pic>
      <p:pic>
        <p:nvPicPr>
          <p:cNvPr id="24" name="Picture 23" descr="NewLaptop.png"/>
          <p:cNvPicPr>
            <a:picLocks noChangeAspect="1"/>
          </p:cNvPicPr>
          <p:nvPr/>
        </p:nvPicPr>
        <p:blipFill rotWithShape="1">
          <a:blip r:embed="rId11" cstate="screen">
            <a:extLst>
              <a:ext uri="{28A0092B-C50C-407E-A947-70E740481C1C}">
                <a14:useLocalDpi xmlns:a14="http://schemas.microsoft.com/office/drawing/2010/main"/>
              </a:ext>
            </a:extLst>
          </a:blip>
          <a:srcRect l="12388" r="7577"/>
          <a:stretch/>
        </p:blipFill>
        <p:spPr>
          <a:xfrm>
            <a:off x="6538803" y="2484146"/>
            <a:ext cx="5132520" cy="4003364"/>
          </a:xfrm>
          <a:prstGeom prst="rect">
            <a:avLst/>
          </a:prstGeom>
        </p:spPr>
      </p:pic>
      <p:pic>
        <p:nvPicPr>
          <p:cNvPr id="25" name="Picture 24" descr="IBV_Logos5_1-2.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529112" y="2470217"/>
            <a:ext cx="5163549" cy="4166697"/>
          </a:xfrm>
          <a:prstGeom prst="rect">
            <a:avLst/>
          </a:prstGeom>
        </p:spPr>
      </p:pic>
      <p:pic>
        <p:nvPicPr>
          <p:cNvPr id="27" name="Picture 26" descr="IBV_Logos5_2-2.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pic>
        <p:nvPicPr>
          <p:cNvPr id="28" name="Picture 27" descr="IBV_Logos5_3-2.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pic>
        <p:nvPicPr>
          <p:cNvPr id="29" name="Picture 28" descr="IBV_Logos5_4-2.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pic>
        <p:nvPicPr>
          <p:cNvPr id="30" name="Picture 29" descr="IBV_Logos5_5-2.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pic>
        <p:nvPicPr>
          <p:cNvPr id="31" name="Picture 30" descr="IBV_Logos5_6-2.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pic>
        <p:nvPicPr>
          <p:cNvPr id="32" name="Picture 31" descr="IBV_Logos5_7-2.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531245" y="2470217"/>
            <a:ext cx="5163549" cy="4166697"/>
          </a:xfrm>
          <a:prstGeom prst="rect">
            <a:avLst/>
          </a:prstGeom>
        </p:spPr>
      </p:pic>
    </p:spTree>
    <p:extLst>
      <p:ext uri="{BB962C8B-B14F-4D97-AF65-F5344CB8AC3E}">
        <p14:creationId xmlns:p14="http://schemas.microsoft.com/office/powerpoint/2010/main" val="946122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55" presetClass="exit" presetSubtype="0" fill="hold" nodeType="afterEffect">
                                  <p:stCondLst>
                                    <p:cond delay="0"/>
                                  </p:stCondLst>
                                  <p:childTnLst>
                                    <p:anim calcmode="lin" valueType="num">
                                      <p:cBhvr>
                                        <p:cTn id="12" dur="1000"/>
                                        <p:tgtEl>
                                          <p:spTgt spid="4"/>
                                        </p:tgtEl>
                                        <p:attrNameLst>
                                          <p:attrName>ppt_w</p:attrName>
                                        </p:attrNameLst>
                                      </p:cBhvr>
                                      <p:tavLst>
                                        <p:tav tm="0">
                                          <p:val>
                                            <p:strVal val="ppt_w"/>
                                          </p:val>
                                        </p:tav>
                                        <p:tav tm="100000">
                                          <p:val>
                                            <p:strVal val="ppt_w*0.70"/>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5"/>
                                        </p:tgtEl>
                                        <p:attrNameLst>
                                          <p:attrName>ppt_w</p:attrName>
                                        </p:attrNameLst>
                                      </p:cBhvr>
                                      <p:tavLst>
                                        <p:tav tm="0">
                                          <p:val>
                                            <p:strVal val="ppt_w"/>
                                          </p:val>
                                        </p:tav>
                                        <p:tav tm="100000">
                                          <p:val>
                                            <p:strVal val="ppt_w*0.70"/>
                                          </p:val>
                                        </p:tav>
                                      </p:tavLst>
                                    </p:anim>
                                    <p:anim calcmode="lin" valueType="num">
                                      <p:cBhvr>
                                        <p:cTn id="19" dur="1000"/>
                                        <p:tgtEl>
                                          <p:spTgt spid="5"/>
                                        </p:tgtEl>
                                        <p:attrNameLst>
                                          <p:attrName>ppt_h</p:attrName>
                                        </p:attrNameLst>
                                      </p:cBhvr>
                                      <p:tavLst>
                                        <p:tav tm="0">
                                          <p:val>
                                            <p:strVal val="ppt_h"/>
                                          </p:val>
                                        </p:tav>
                                        <p:tav tm="100000">
                                          <p:val>
                                            <p:strVal val="ppt_h"/>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000"/>
                            </p:stCondLst>
                            <p:childTnLst>
                              <p:par>
                                <p:cTn id="23" presetID="55" presetClass="exit" presetSubtype="0" fill="hold" nodeType="afterEffect">
                                  <p:stCondLst>
                                    <p:cond delay="0"/>
                                  </p:stCondLst>
                                  <p:childTnLst>
                                    <p:anim calcmode="lin" valueType="num">
                                      <p:cBhvr>
                                        <p:cTn id="24" dur="1000"/>
                                        <p:tgtEl>
                                          <p:spTgt spid="7"/>
                                        </p:tgtEl>
                                        <p:attrNameLst>
                                          <p:attrName>ppt_w</p:attrName>
                                        </p:attrNameLst>
                                      </p:cBhvr>
                                      <p:tavLst>
                                        <p:tav tm="0">
                                          <p:val>
                                            <p:strVal val="ppt_w"/>
                                          </p:val>
                                        </p:tav>
                                        <p:tav tm="100000">
                                          <p:val>
                                            <p:strVal val="ppt_w*0.70"/>
                                          </p:val>
                                        </p:tav>
                                      </p:tavLst>
                                    </p:anim>
                                    <p:anim calcmode="lin" valueType="num">
                                      <p:cBhvr>
                                        <p:cTn id="25" dur="1000"/>
                                        <p:tgtEl>
                                          <p:spTgt spid="7"/>
                                        </p:tgtEl>
                                        <p:attrNameLst>
                                          <p:attrName>ppt_h</p:attrName>
                                        </p:attrNameLst>
                                      </p:cBhvr>
                                      <p:tavLst>
                                        <p:tav tm="0">
                                          <p:val>
                                            <p:strVal val="ppt_h"/>
                                          </p:val>
                                        </p:tav>
                                        <p:tav tm="100000">
                                          <p:val>
                                            <p:strVal val="ppt_h"/>
                                          </p:val>
                                        </p:tav>
                                      </p:tavLst>
                                    </p:anim>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childTnLst>
                          </p:cTn>
                        </p:par>
                        <p:par>
                          <p:cTn id="28" fill="hold">
                            <p:stCondLst>
                              <p:cond delay="4000"/>
                            </p:stCondLst>
                            <p:childTnLst>
                              <p:par>
                                <p:cTn id="29" presetID="55" presetClass="exit" presetSubtype="0" fill="hold" nodeType="afterEffect">
                                  <p:stCondLst>
                                    <p:cond delay="0"/>
                                  </p:stCondLst>
                                  <p:childTnLst>
                                    <p:anim calcmode="lin" valueType="num">
                                      <p:cBhvr>
                                        <p:cTn id="30" dur="1000"/>
                                        <p:tgtEl>
                                          <p:spTgt spid="8"/>
                                        </p:tgtEl>
                                        <p:attrNameLst>
                                          <p:attrName>ppt_w</p:attrName>
                                        </p:attrNameLst>
                                      </p:cBhvr>
                                      <p:tavLst>
                                        <p:tav tm="0">
                                          <p:val>
                                            <p:strVal val="ppt_w"/>
                                          </p:val>
                                        </p:tav>
                                        <p:tav tm="100000">
                                          <p:val>
                                            <p:strVal val="ppt_w*0.70"/>
                                          </p:val>
                                        </p:tav>
                                      </p:tavLst>
                                    </p:anim>
                                    <p:anim calcmode="lin" valueType="num">
                                      <p:cBhvr>
                                        <p:cTn id="31" dur="1000"/>
                                        <p:tgtEl>
                                          <p:spTgt spid="8"/>
                                        </p:tgtEl>
                                        <p:attrNameLst>
                                          <p:attrName>ppt_h</p:attrName>
                                        </p:attrNameLst>
                                      </p:cBhvr>
                                      <p:tavLst>
                                        <p:tav tm="0">
                                          <p:val>
                                            <p:strVal val="ppt_h"/>
                                          </p:val>
                                        </p:tav>
                                        <p:tav tm="100000">
                                          <p:val>
                                            <p:strVal val="ppt_h"/>
                                          </p:val>
                                        </p:tav>
                                      </p:tavLst>
                                    </p:anim>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childTnLst>
                          </p:cTn>
                        </p:par>
                        <p:par>
                          <p:cTn id="34" fill="hold">
                            <p:stCondLst>
                              <p:cond delay="5000"/>
                            </p:stCondLst>
                            <p:childTnLst>
                              <p:par>
                                <p:cTn id="35" presetID="55" presetClass="exit" presetSubtype="0" fill="hold" nodeType="afterEffect">
                                  <p:stCondLst>
                                    <p:cond delay="0"/>
                                  </p:stCondLst>
                                  <p:childTnLst>
                                    <p:anim calcmode="lin" valueType="num">
                                      <p:cBhvr>
                                        <p:cTn id="36" dur="1000"/>
                                        <p:tgtEl>
                                          <p:spTgt spid="9"/>
                                        </p:tgtEl>
                                        <p:attrNameLst>
                                          <p:attrName>ppt_w</p:attrName>
                                        </p:attrNameLst>
                                      </p:cBhvr>
                                      <p:tavLst>
                                        <p:tav tm="0">
                                          <p:val>
                                            <p:strVal val="ppt_w"/>
                                          </p:val>
                                        </p:tav>
                                        <p:tav tm="100000">
                                          <p:val>
                                            <p:strVal val="ppt_w*0.70"/>
                                          </p:val>
                                        </p:tav>
                                      </p:tavLst>
                                    </p:anim>
                                    <p:anim calcmode="lin" valueType="num">
                                      <p:cBhvr>
                                        <p:cTn id="37" dur="1000"/>
                                        <p:tgtEl>
                                          <p:spTgt spid="9"/>
                                        </p:tgtEl>
                                        <p:attrNameLst>
                                          <p:attrName>ppt_h</p:attrName>
                                        </p:attrNameLst>
                                      </p:cBhvr>
                                      <p:tavLst>
                                        <p:tav tm="0">
                                          <p:val>
                                            <p:strVal val="ppt_h"/>
                                          </p:val>
                                        </p:tav>
                                        <p:tav tm="100000">
                                          <p:val>
                                            <p:strVal val="ppt_h"/>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6000"/>
                            </p:stCondLst>
                            <p:childTnLst>
                              <p:par>
                                <p:cTn id="41" presetID="55" presetClass="exit" presetSubtype="0" fill="hold" nodeType="afterEffect">
                                  <p:stCondLst>
                                    <p:cond delay="0"/>
                                  </p:stCondLst>
                                  <p:childTnLst>
                                    <p:anim calcmode="lin" valueType="num">
                                      <p:cBhvr>
                                        <p:cTn id="42" dur="1000"/>
                                        <p:tgtEl>
                                          <p:spTgt spid="10"/>
                                        </p:tgtEl>
                                        <p:attrNameLst>
                                          <p:attrName>ppt_w</p:attrName>
                                        </p:attrNameLst>
                                      </p:cBhvr>
                                      <p:tavLst>
                                        <p:tav tm="0">
                                          <p:val>
                                            <p:strVal val="ppt_w"/>
                                          </p:val>
                                        </p:tav>
                                        <p:tav tm="100000">
                                          <p:val>
                                            <p:strVal val="ppt_w*0.70"/>
                                          </p:val>
                                        </p:tav>
                                      </p:tavLst>
                                    </p:anim>
                                    <p:anim calcmode="lin" valueType="num">
                                      <p:cBhvr>
                                        <p:cTn id="43" dur="1000"/>
                                        <p:tgtEl>
                                          <p:spTgt spid="10"/>
                                        </p:tgtEl>
                                        <p:attrNameLst>
                                          <p:attrName>ppt_h</p:attrName>
                                        </p:attrNameLst>
                                      </p:cBhvr>
                                      <p:tavLst>
                                        <p:tav tm="0">
                                          <p:val>
                                            <p:strVal val="ppt_h"/>
                                          </p:val>
                                        </p:tav>
                                        <p:tav tm="100000">
                                          <p:val>
                                            <p:strVal val="ppt_h"/>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childTnLst>
                          </p:cTn>
                        </p:par>
                        <p:par>
                          <p:cTn id="46" fill="hold">
                            <p:stCondLst>
                              <p:cond delay="7000"/>
                            </p:stCondLst>
                            <p:childTnLst>
                              <p:par>
                                <p:cTn id="47" presetID="55" presetClass="exit" presetSubtype="0" fill="hold" nodeType="afterEffect">
                                  <p:stCondLst>
                                    <p:cond delay="0"/>
                                  </p:stCondLst>
                                  <p:childTnLst>
                                    <p:anim calcmode="lin" valueType="num">
                                      <p:cBhvr>
                                        <p:cTn id="48" dur="1000"/>
                                        <p:tgtEl>
                                          <p:spTgt spid="11"/>
                                        </p:tgtEl>
                                        <p:attrNameLst>
                                          <p:attrName>ppt_w</p:attrName>
                                        </p:attrNameLst>
                                      </p:cBhvr>
                                      <p:tavLst>
                                        <p:tav tm="0">
                                          <p:val>
                                            <p:strVal val="ppt_w"/>
                                          </p:val>
                                        </p:tav>
                                        <p:tav tm="100000">
                                          <p:val>
                                            <p:strVal val="ppt_w*0.70"/>
                                          </p:val>
                                        </p:tav>
                                      </p:tavLst>
                                    </p:anim>
                                    <p:anim calcmode="lin" valueType="num">
                                      <p:cBhvr>
                                        <p:cTn id="49" dur="1000"/>
                                        <p:tgtEl>
                                          <p:spTgt spid="11"/>
                                        </p:tgtEl>
                                        <p:attrNameLst>
                                          <p:attrName>ppt_h</p:attrName>
                                        </p:attrNameLst>
                                      </p:cBhvr>
                                      <p:tavLst>
                                        <p:tav tm="0">
                                          <p:val>
                                            <p:strVal val="ppt_h"/>
                                          </p:val>
                                        </p:tav>
                                        <p:tav tm="100000">
                                          <p:val>
                                            <p:strVal val="ppt_h"/>
                                          </p:val>
                                        </p:tav>
                                      </p:tavLst>
                                    </p:anim>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xit" presetSubtype="0" fill="hold"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p:cNvSpPr/>
          <p:nvPr/>
        </p:nvSpPr>
        <p:spPr>
          <a:xfrm>
            <a:off x="487757" y="1914084"/>
            <a:ext cx="5031954" cy="1528624"/>
          </a:xfrm>
          <a:prstGeom prst="rect">
            <a:avLst/>
          </a:prstGeom>
        </p:spPr>
        <p:txBody>
          <a:bodyPr wrap="square">
            <a:spAutoFit/>
          </a:bodyPr>
          <a:lstStyle/>
          <a:p>
            <a:pPr>
              <a:lnSpc>
                <a:spcPts val="2840"/>
              </a:lnSpc>
              <a:defRPr/>
            </a:pPr>
            <a:r>
              <a:rPr lang="en-GB" sz="2200" b="1" dirty="0" smtClean="0">
                <a:ln w="3175">
                  <a:noFill/>
                </a:ln>
                <a:solidFill>
                  <a:schemeClr val="tx1">
                    <a:lumMod val="10000"/>
                  </a:schemeClr>
                </a:solidFill>
                <a:latin typeface="Helvetica Regular" charset="0"/>
                <a:cs typeface="Helvetica Regular" charset="0"/>
              </a:rPr>
              <a:t>PERSONAL USE AND SHOPPING</a:t>
            </a:r>
          </a:p>
          <a:p>
            <a:pPr marL="0" lvl="1">
              <a:lnSpc>
                <a:spcPts val="2840"/>
              </a:lnSpc>
              <a:defRPr/>
            </a:pPr>
            <a:r>
              <a:rPr lang="en-GB" sz="2200" b="1" dirty="0" smtClean="0">
                <a:ln w="3175">
                  <a:noFill/>
                </a:ln>
                <a:solidFill>
                  <a:schemeClr val="tx1">
                    <a:lumMod val="10000"/>
                  </a:schemeClr>
                </a:solidFill>
                <a:latin typeface="Helvetica Regular" charset="0"/>
                <a:cs typeface="Helvetica Regular" charset="0"/>
              </a:rPr>
              <a:t>CUSTOMER SALES AND SHOPPING</a:t>
            </a:r>
          </a:p>
          <a:p>
            <a:pPr marL="0" lvl="1">
              <a:lnSpc>
                <a:spcPts val="2840"/>
              </a:lnSpc>
              <a:defRPr/>
            </a:pPr>
            <a:r>
              <a:rPr lang="en-GB" sz="2200" b="1" dirty="0" smtClean="0">
                <a:ln w="3175">
                  <a:noFill/>
                </a:ln>
                <a:solidFill>
                  <a:schemeClr val="tx1">
                    <a:lumMod val="10000"/>
                  </a:schemeClr>
                </a:solidFill>
                <a:latin typeface="Helvetica Regular" charset="0"/>
                <a:cs typeface="Helvetica Regular" charset="0"/>
              </a:rPr>
              <a:t>AUTOSHIP PROGRAMS</a:t>
            </a:r>
          </a:p>
          <a:p>
            <a:pPr marL="0" lvl="1">
              <a:lnSpc>
                <a:spcPts val="2840"/>
              </a:lnSpc>
              <a:defRPr/>
            </a:pPr>
            <a:r>
              <a:rPr lang="en-US" sz="2200" b="1" dirty="0" smtClean="0">
                <a:ln w="3175">
                  <a:noFill/>
                </a:ln>
                <a:solidFill>
                  <a:schemeClr val="tx1">
                    <a:lumMod val="10000"/>
                  </a:schemeClr>
                </a:solidFill>
                <a:latin typeface="Helvetica Regular" charset="0"/>
                <a:cs typeface="Helvetica Regular" charset="0"/>
              </a:rPr>
              <a:t>ONE-TO-ONE MARKETING</a:t>
            </a:r>
            <a:endParaRPr lang="en-US" sz="2200" b="1" dirty="0">
              <a:ln w="3175">
                <a:noFill/>
              </a:ln>
              <a:solidFill>
                <a:schemeClr val="tx1">
                  <a:lumMod val="10000"/>
                </a:schemeClr>
              </a:solidFill>
              <a:latin typeface="Helvetica Regular" charset="0"/>
              <a:cs typeface="Helvetica Regular" charset="0"/>
            </a:endParaRPr>
          </a:p>
        </p:txBody>
      </p:sp>
      <p:pic>
        <p:nvPicPr>
          <p:cNvPr id="30" name="Picture 29"/>
          <p:cNvPicPr>
            <a:picLocks/>
          </p:cNvPicPr>
          <p:nvPr/>
        </p:nvPicPr>
        <p:blipFill rotWithShape="1">
          <a:blip r:embed="rId2" cstate="screen">
            <a:extLst>
              <a:ext uri="{28A0092B-C50C-407E-A947-70E740481C1C}">
                <a14:useLocalDpi xmlns:a14="http://schemas.microsoft.com/office/drawing/2010/main"/>
              </a:ext>
            </a:extLst>
          </a:blip>
          <a:srcRect t="-379" b="29437"/>
          <a:stretch/>
        </p:blipFill>
        <p:spPr>
          <a:xfrm>
            <a:off x="5659792" y="566619"/>
            <a:ext cx="2843784" cy="2231571"/>
          </a:xfrm>
          <a:prstGeom prst="rect">
            <a:avLst/>
          </a:prstGeom>
          <a:ln>
            <a:noFill/>
          </a:ln>
        </p:spPr>
      </p:pic>
      <p:sp>
        <p:nvSpPr>
          <p:cNvPr id="33" name="TextBox 32"/>
          <p:cNvSpPr txBox="1"/>
          <p:nvPr/>
        </p:nvSpPr>
        <p:spPr>
          <a:xfrm>
            <a:off x="5702129" y="2961861"/>
            <a:ext cx="2855871" cy="387798"/>
          </a:xfrm>
          <a:prstGeom prst="rect">
            <a:avLst/>
          </a:prstGeom>
          <a:noFill/>
        </p:spPr>
        <p:txBody>
          <a:bodyPr wrap="square" rtlCol="0">
            <a:spAutoFit/>
          </a:bodyPr>
          <a:lstStyle/>
          <a:p>
            <a:pPr marL="114265" indent="-114265" algn="ctr">
              <a:lnSpc>
                <a:spcPct val="120000"/>
              </a:lnSpc>
            </a:pPr>
            <a:r>
              <a:rPr lang="en-US" sz="1600" dirty="0" smtClean="0">
                <a:ln w="3175">
                  <a:noFill/>
                </a:ln>
                <a:solidFill>
                  <a:schemeClr val="tx1">
                    <a:lumMod val="10000"/>
                  </a:schemeClr>
                </a:solidFill>
                <a:latin typeface="Helvetica Regular" charset="0"/>
                <a:cs typeface="Helvetica Regular" charset="0"/>
              </a:rPr>
              <a:t>SHOPBUDDY</a:t>
            </a:r>
            <a:endParaRPr lang="en-US" sz="1600" dirty="0">
              <a:ln w="3175">
                <a:noFill/>
              </a:ln>
              <a:solidFill>
                <a:schemeClr val="tx1">
                  <a:lumMod val="10000"/>
                </a:schemeClr>
              </a:solidFill>
              <a:latin typeface="Helvetica Regular" charset="0"/>
              <a:cs typeface="Helvetica Regular" charset="0"/>
            </a:endParaRPr>
          </a:p>
        </p:txBody>
      </p:sp>
      <p:sp>
        <p:nvSpPr>
          <p:cNvPr id="34" name="TextBox 33"/>
          <p:cNvSpPr txBox="1"/>
          <p:nvPr/>
        </p:nvSpPr>
        <p:spPr>
          <a:xfrm>
            <a:off x="8747017" y="6181197"/>
            <a:ext cx="2875914" cy="387798"/>
          </a:xfrm>
          <a:prstGeom prst="rect">
            <a:avLst/>
          </a:prstGeom>
          <a:noFill/>
        </p:spPr>
        <p:txBody>
          <a:bodyPr wrap="square" rtlCol="0">
            <a:spAutoFit/>
          </a:bodyPr>
          <a:lstStyle/>
          <a:p>
            <a:pPr marL="114265" lvl="1" indent="-114265" algn="ctr">
              <a:lnSpc>
                <a:spcPct val="120000"/>
              </a:lnSpc>
            </a:pPr>
            <a:r>
              <a:rPr lang="en-US" sz="1600" dirty="0" smtClean="0">
                <a:ln w="3175">
                  <a:noFill/>
                </a:ln>
                <a:solidFill>
                  <a:srgbClr val="161616"/>
                </a:solidFill>
                <a:latin typeface="Helvetica Regular" charset="0"/>
                <a:cs typeface="Helvetica Regular" charset="0"/>
              </a:rPr>
              <a:t>SHOPPING ADVISOR</a:t>
            </a:r>
            <a:endParaRPr lang="en-US" sz="1600" dirty="0">
              <a:ln w="3175">
                <a:noFill/>
              </a:ln>
              <a:solidFill>
                <a:srgbClr val="161616"/>
              </a:solidFill>
              <a:latin typeface="Helvetica Regular" charset="0"/>
              <a:cs typeface="Helvetica Regular" charset="0"/>
            </a:endParaRPr>
          </a:p>
        </p:txBody>
      </p:sp>
      <p:sp>
        <p:nvSpPr>
          <p:cNvPr id="35" name="TextBox 34"/>
          <p:cNvSpPr txBox="1"/>
          <p:nvPr/>
        </p:nvSpPr>
        <p:spPr>
          <a:xfrm>
            <a:off x="8747018" y="2961861"/>
            <a:ext cx="2875913" cy="387798"/>
          </a:xfrm>
          <a:prstGeom prst="rect">
            <a:avLst/>
          </a:prstGeom>
          <a:noFill/>
        </p:spPr>
        <p:txBody>
          <a:bodyPr wrap="square" rtlCol="0">
            <a:spAutoFit/>
          </a:bodyPr>
          <a:lstStyle/>
          <a:p>
            <a:pPr marL="114265" indent="-114265" algn="ctr">
              <a:lnSpc>
                <a:spcPct val="120000"/>
              </a:lnSpc>
            </a:pPr>
            <a:r>
              <a:rPr lang="en-US" sz="1600" dirty="0" smtClean="0">
                <a:ln w="3175">
                  <a:noFill/>
                </a:ln>
                <a:solidFill>
                  <a:srgbClr val="161616"/>
                </a:solidFill>
                <a:latin typeface="Helvetica Regular" charset="0"/>
                <a:cs typeface="Helvetica Regular" charset="0"/>
              </a:rPr>
              <a:t>SOCIAL MEDIA</a:t>
            </a:r>
            <a:endParaRPr lang="en-US" sz="1600" dirty="0">
              <a:ln w="3175">
                <a:noFill/>
              </a:ln>
              <a:solidFill>
                <a:srgbClr val="161616"/>
              </a:solidFill>
              <a:latin typeface="Helvetica Regular" charset="0"/>
              <a:cs typeface="Helvetica Regular" charset="0"/>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440" y="3877717"/>
            <a:ext cx="4265380" cy="2300852"/>
          </a:xfrm>
          <a:prstGeom prst="rect">
            <a:avLst/>
          </a:prstGeom>
          <a:scene3d>
            <a:camera prst="orthographicFront">
              <a:rot lat="0" lon="0" rev="0"/>
            </a:camera>
            <a:lightRig rig="threePt" dir="t"/>
          </a:scene3d>
        </p:spPr>
      </p:pic>
      <p:pic>
        <p:nvPicPr>
          <p:cNvPr id="43" name="Picture 42"/>
          <p:cNvPicPr>
            <a:picLocks/>
          </p:cNvPicPr>
          <p:nvPr/>
        </p:nvPicPr>
        <p:blipFill rotWithShape="1">
          <a:blip r:embed="rId4" cstate="screen">
            <a:extLst>
              <a:ext uri="{28A0092B-C50C-407E-A947-70E740481C1C}">
                <a14:useLocalDpi xmlns:a14="http://schemas.microsoft.com/office/drawing/2010/main"/>
              </a:ext>
            </a:extLst>
          </a:blip>
          <a:srcRect b="1994"/>
          <a:stretch/>
        </p:blipFill>
        <p:spPr>
          <a:xfrm>
            <a:off x="8749366" y="3750065"/>
            <a:ext cx="2871216" cy="2267316"/>
          </a:xfrm>
          <a:prstGeom prst="rect">
            <a:avLst/>
          </a:prstGeom>
          <a:ln>
            <a:noFill/>
          </a:ln>
        </p:spPr>
      </p:pic>
      <p:sp>
        <p:nvSpPr>
          <p:cNvPr id="17" name="TextBox 16"/>
          <p:cNvSpPr txBox="1"/>
          <p:nvPr/>
        </p:nvSpPr>
        <p:spPr>
          <a:xfrm>
            <a:off x="1527481" y="6181197"/>
            <a:ext cx="2808431" cy="387798"/>
          </a:xfrm>
          <a:prstGeom prst="rect">
            <a:avLst/>
          </a:prstGeom>
          <a:noFill/>
        </p:spPr>
        <p:txBody>
          <a:bodyPr wrap="square" rtlCol="0">
            <a:spAutoFit/>
          </a:bodyPr>
          <a:lstStyle/>
          <a:p>
            <a:pPr marL="114265" indent="-114265" algn="ctr">
              <a:lnSpc>
                <a:spcPct val="120000"/>
              </a:lnSpc>
            </a:pPr>
            <a:r>
              <a:rPr lang="en-US" sz="1600" dirty="0" smtClean="0">
                <a:ln w="3175">
                  <a:noFill/>
                </a:ln>
                <a:solidFill>
                  <a:srgbClr val="161616"/>
                </a:solidFill>
                <a:latin typeface="Helvetica Regular" charset="0"/>
                <a:cs typeface="Helvetica Regular" charset="0"/>
              </a:rPr>
              <a:t>SHOP.COM</a:t>
            </a:r>
            <a:endParaRPr lang="en-US" sz="1600" dirty="0">
              <a:ln w="3175">
                <a:noFill/>
              </a:ln>
              <a:solidFill>
                <a:srgbClr val="161616"/>
              </a:solidFill>
              <a:latin typeface="Helvetica Regular" charset="0"/>
              <a:cs typeface="Helvetica Regular" charset="0"/>
            </a:endParaRPr>
          </a:p>
        </p:txBody>
      </p:sp>
      <p:sp>
        <p:nvSpPr>
          <p:cNvPr id="19" name="Rectangle 18"/>
          <p:cNvSpPr/>
          <p:nvPr/>
        </p:nvSpPr>
        <p:spPr>
          <a:xfrm>
            <a:off x="532852" y="566619"/>
            <a:ext cx="473689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41" name="Rectangle 40"/>
          <p:cNvSpPr/>
          <p:nvPr/>
        </p:nvSpPr>
        <p:spPr>
          <a:xfrm>
            <a:off x="624981" y="594137"/>
            <a:ext cx="4341329" cy="1243413"/>
          </a:xfrm>
          <a:prstGeom prst="rect">
            <a:avLst/>
          </a:prstGeom>
        </p:spPr>
        <p:txBody>
          <a:bodyPr wrap="none" lIns="91414" tIns="45718" rIns="91414" bIns="45718">
            <a:spAutoFit/>
          </a:bodyPr>
          <a:lstStyle/>
          <a:p>
            <a:pPr>
              <a:lnSpc>
                <a:spcPct val="120000"/>
              </a:lnSpc>
              <a:defRPr/>
            </a:pPr>
            <a:r>
              <a:rPr lang="en-US" sz="3400" b="1" spc="100" dirty="0">
                <a:solidFill>
                  <a:schemeClr val="bg1"/>
                </a:solidFill>
                <a:latin typeface="Helvetica Regular" charset="0"/>
                <a:cs typeface="Helvetica Regular" charset="0"/>
              </a:rPr>
              <a:t>WAYS TO CREATE </a:t>
            </a:r>
            <a:endParaRPr lang="en-US" sz="3400" b="1" spc="100" dirty="0" smtClean="0">
              <a:solidFill>
                <a:schemeClr val="bg1"/>
              </a:solidFill>
              <a:latin typeface="Helvetica Regular" charset="0"/>
              <a:cs typeface="Helvetica Regular" charset="0"/>
            </a:endParaRPr>
          </a:p>
          <a:p>
            <a:pPr>
              <a:defRPr/>
            </a:pPr>
            <a:r>
              <a:rPr lang="en-US" sz="3400" b="1" spc="100" dirty="0" smtClean="0">
                <a:solidFill>
                  <a:schemeClr val="bg1"/>
                </a:solidFill>
                <a:latin typeface="Helvetica Regular" charset="0"/>
                <a:cs typeface="Helvetica Regular" charset="0"/>
              </a:rPr>
              <a:t>BV </a:t>
            </a:r>
            <a:r>
              <a:rPr lang="en-US" sz="3400" b="1" spc="100" dirty="0" smtClean="0">
                <a:solidFill>
                  <a:schemeClr val="bg1"/>
                </a:solidFill>
                <a:latin typeface="Helvetica Regular" charset="0"/>
                <a:ea typeface="Helvetica Regular" charset="0"/>
                <a:cs typeface="Helvetica Regular" charset="0"/>
              </a:rPr>
              <a:t>AND</a:t>
            </a:r>
            <a:r>
              <a:rPr lang="en-US" sz="3400" b="1" spc="100" dirty="0" smtClean="0">
                <a:solidFill>
                  <a:schemeClr val="bg1"/>
                </a:solidFill>
                <a:latin typeface="Helvetica Regular" charset="0"/>
                <a:cs typeface="Helvetica Regular" charset="0"/>
              </a:rPr>
              <a:t> IBV</a:t>
            </a:r>
            <a:endParaRPr lang="en-US" sz="3400" b="1" spc="100" dirty="0">
              <a:solidFill>
                <a:schemeClr val="bg1"/>
              </a:solidFill>
              <a:latin typeface="Helvetica Regular" charset="0"/>
              <a:cs typeface="Helvetica Regular" charset="0"/>
            </a:endParaRPr>
          </a:p>
        </p:txBody>
      </p:sp>
      <p:pic>
        <p:nvPicPr>
          <p:cNvPr id="5" name="Picture 4" descr="SA.COM.pdf"/>
          <p:cNvPicPr>
            <a:picLocks noChangeAspect="1"/>
          </p:cNvPicPr>
          <p:nvPr/>
        </p:nvPicPr>
        <p:blipFill rotWithShape="1">
          <a:blip r:embed="rId5" cstate="screen">
            <a:extLst>
              <a:ext uri="{28A0092B-C50C-407E-A947-70E740481C1C}">
                <a14:useLocalDpi xmlns:a14="http://schemas.microsoft.com/office/drawing/2010/main"/>
              </a:ext>
            </a:extLst>
          </a:blip>
          <a:srcRect t="409" b="68375"/>
          <a:stretch/>
        </p:blipFill>
        <p:spPr>
          <a:xfrm>
            <a:off x="5661381" y="3748315"/>
            <a:ext cx="2856089" cy="2269066"/>
          </a:xfrm>
          <a:prstGeom prst="rect">
            <a:avLst/>
          </a:prstGeom>
        </p:spPr>
      </p:pic>
      <p:sp>
        <p:nvSpPr>
          <p:cNvPr id="20" name="TextBox 19"/>
          <p:cNvSpPr txBox="1"/>
          <p:nvPr/>
        </p:nvSpPr>
        <p:spPr>
          <a:xfrm>
            <a:off x="5650335" y="6185430"/>
            <a:ext cx="2875914" cy="387798"/>
          </a:xfrm>
          <a:prstGeom prst="rect">
            <a:avLst/>
          </a:prstGeom>
          <a:noFill/>
        </p:spPr>
        <p:txBody>
          <a:bodyPr wrap="square" rtlCol="0">
            <a:spAutoFit/>
          </a:bodyPr>
          <a:lstStyle/>
          <a:p>
            <a:pPr marL="114265" lvl="1" indent="-114265" algn="ctr">
              <a:lnSpc>
                <a:spcPct val="120000"/>
              </a:lnSpc>
            </a:pPr>
            <a:r>
              <a:rPr lang="en-US" sz="1600" dirty="0" smtClean="0">
                <a:ln w="3175">
                  <a:noFill/>
                </a:ln>
                <a:solidFill>
                  <a:srgbClr val="161616"/>
                </a:solidFill>
                <a:latin typeface="Helvetica Regular" charset="0"/>
                <a:cs typeface="Helvetica Regular" charset="0"/>
              </a:rPr>
              <a:t>SHOPPING ANNUITY</a:t>
            </a:r>
            <a:endParaRPr lang="en-US" sz="1600" dirty="0">
              <a:ln w="3175">
                <a:noFill/>
              </a:ln>
              <a:solidFill>
                <a:srgbClr val="161616"/>
              </a:solidFill>
              <a:latin typeface="Helvetica Regular" charset="0"/>
              <a:cs typeface="Helvetica Regular" charset="0"/>
            </a:endParaRP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l="7751" r="7246"/>
          <a:stretch/>
        </p:blipFill>
        <p:spPr>
          <a:xfrm>
            <a:off x="8763000" y="562676"/>
            <a:ext cx="2844800" cy="2231136"/>
          </a:xfrm>
          <a:prstGeom prst="rect">
            <a:avLst/>
          </a:prstGeom>
        </p:spPr>
      </p:pic>
    </p:spTree>
    <p:extLst>
      <p:ext uri="{BB962C8B-B14F-4D97-AF65-F5344CB8AC3E}">
        <p14:creationId xmlns:p14="http://schemas.microsoft.com/office/powerpoint/2010/main" val="14532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4" name="Rectangle 3"/>
          <p:cNvSpPr/>
          <p:nvPr/>
        </p:nvSpPr>
        <p:spPr>
          <a:xfrm>
            <a:off x="629684" y="440271"/>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2" name="TextBox 1"/>
          <p:cNvSpPr txBox="1"/>
          <p:nvPr/>
        </p:nvSpPr>
        <p:spPr>
          <a:xfrm>
            <a:off x="1524" y="681137"/>
            <a:ext cx="12190476" cy="615549"/>
          </a:xfrm>
          <a:prstGeom prst="rect">
            <a:avLst/>
          </a:prstGeom>
          <a:noFill/>
        </p:spPr>
        <p:txBody>
          <a:bodyPr wrap="square" lIns="91414" tIns="45718" rIns="91414" bIns="45718" rtlCol="0">
            <a:spAutoFit/>
          </a:bodyPr>
          <a:lstStyle/>
          <a:p>
            <a:pPr algn="ctr"/>
            <a:r>
              <a:rPr lang="en-US" sz="3400" b="1" spc="100" dirty="0" smtClean="0">
                <a:ln w="3175">
                  <a:noFill/>
                </a:ln>
                <a:solidFill>
                  <a:srgbClr val="FFFFFF"/>
                </a:solidFill>
                <a:latin typeface="Helvetica Regular" charset="0"/>
                <a:cs typeface="Helvetica Regular" charset="0"/>
              </a:rPr>
              <a:t>YOU’RE ALREADY SPENDING IT</a:t>
            </a:r>
            <a:endParaRPr lang="en-US" sz="3400" b="1" spc="100" dirty="0">
              <a:ln w="3175">
                <a:noFill/>
              </a:ln>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110556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5" name="Rectangle 4"/>
          <p:cNvSpPr/>
          <p:nvPr/>
        </p:nvSpPr>
        <p:spPr>
          <a:xfrm>
            <a:off x="629684" y="449936"/>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51" name="TextBox 50"/>
          <p:cNvSpPr txBox="1"/>
          <p:nvPr/>
        </p:nvSpPr>
        <p:spPr>
          <a:xfrm>
            <a:off x="1524" y="690802"/>
            <a:ext cx="12190476" cy="615549"/>
          </a:xfrm>
          <a:prstGeom prst="rect">
            <a:avLst/>
          </a:prstGeom>
          <a:noFill/>
        </p:spPr>
        <p:txBody>
          <a:bodyPr wrap="square" lIns="91414" tIns="45718" rIns="91414" bIns="45718" rtlCol="0">
            <a:spAutoFit/>
          </a:bodyPr>
          <a:lstStyle/>
          <a:p>
            <a:pPr algn="ctr"/>
            <a:r>
              <a:rPr lang="en-US" sz="3400" b="1" spc="100" dirty="0" smtClean="0">
                <a:ln w="3175">
                  <a:noFill/>
                </a:ln>
                <a:solidFill>
                  <a:schemeClr val="bg1"/>
                </a:solidFill>
                <a:latin typeface="Helvetica Regular" charset="0"/>
                <a:cs typeface="Helvetica Regular" charset="0"/>
              </a:rPr>
              <a:t>DEVELOP A CUSTOMER BASE </a:t>
            </a:r>
            <a:endParaRPr lang="en-US" sz="3400" b="1" spc="100" dirty="0">
              <a:ln w="3175">
                <a:noFill/>
              </a:ln>
              <a:solidFill>
                <a:schemeClr val="bg1"/>
              </a:solidFill>
              <a:latin typeface="Helvetica Regular" charset="0"/>
              <a:cs typeface="Helvetica Regular" charset="0"/>
            </a:endParaRPr>
          </a:p>
        </p:txBody>
      </p:sp>
    </p:spTree>
    <p:extLst>
      <p:ext uri="{BB962C8B-B14F-4D97-AF65-F5344CB8AC3E}">
        <p14:creationId xmlns:p14="http://schemas.microsoft.com/office/powerpoint/2010/main" val="57631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663575" y="729908"/>
            <a:ext cx="10842625" cy="1090425"/>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4" name="Rectangle 13"/>
          <p:cNvSpPr/>
          <p:nvPr/>
        </p:nvSpPr>
        <p:spPr>
          <a:xfrm>
            <a:off x="761999" y="967346"/>
            <a:ext cx="10625667" cy="615549"/>
          </a:xfrm>
          <a:prstGeom prst="rect">
            <a:avLst/>
          </a:prstGeom>
          <a:noFill/>
        </p:spPr>
        <p:txBody>
          <a:bodyPr wrap="square" lIns="91414" tIns="45718" rIns="91414" bIns="45718">
            <a:spAutoFit/>
          </a:bodyPr>
          <a:lstStyle/>
          <a:p>
            <a:pPr algn="ctr">
              <a:tabLst>
                <a:tab pos="114265" algn="l"/>
              </a:tabLst>
            </a:pPr>
            <a:r>
              <a:rPr lang="en-US" sz="3400" b="1" cap="all" spc="100" dirty="0" smtClean="0">
                <a:solidFill>
                  <a:schemeClr val="bg1"/>
                </a:solidFill>
                <a:latin typeface="Helvetica Regular" charset="0"/>
                <a:cs typeface="Helvetica Regular" charset="0"/>
              </a:rPr>
              <a:t>Ongoing business activities</a:t>
            </a:r>
            <a:endParaRPr lang="en-US" sz="3400" b="1" cap="all" spc="100" dirty="0">
              <a:solidFill>
                <a:schemeClr val="bg1"/>
              </a:solidFill>
              <a:latin typeface="Helvetica Regular" charset="0"/>
              <a:cs typeface="Helvetica Regular" charset="0"/>
            </a:endParaRPr>
          </a:p>
        </p:txBody>
      </p:sp>
      <p:sp>
        <p:nvSpPr>
          <p:cNvPr id="26" name="Rectangle 25"/>
          <p:cNvSpPr/>
          <p:nvPr/>
        </p:nvSpPr>
        <p:spPr>
          <a:xfrm>
            <a:off x="4412343" y="5000164"/>
            <a:ext cx="3467100" cy="584775"/>
          </a:xfrm>
          <a:prstGeom prst="rect">
            <a:avLst/>
          </a:prstGeom>
        </p:spPr>
        <p:txBody>
          <a:bodyPr wrap="square">
            <a:spAutoFit/>
          </a:bodyPr>
          <a:lstStyle/>
          <a:p>
            <a:pPr algn="ctr">
              <a:defRPr/>
            </a:pPr>
            <a:r>
              <a:rPr lang="en-GB" sz="1600" b="1" dirty="0" smtClean="0">
                <a:ln w="3175">
                  <a:noFill/>
                </a:ln>
                <a:latin typeface="Helvetica Regular" charset="0"/>
                <a:cs typeface="Helvetica Regular" charset="0"/>
              </a:rPr>
              <a:t>RETAIL: $200 PER QUARTER</a:t>
            </a:r>
          </a:p>
          <a:p>
            <a:pPr algn="ctr">
              <a:defRPr/>
            </a:pPr>
            <a:r>
              <a:rPr lang="en-GB" sz="1600" b="1" spc="-60" dirty="0" smtClean="0">
                <a:ln w="3175">
                  <a:noFill/>
                </a:ln>
                <a:latin typeface="Helvetica Regular" charset="0"/>
                <a:cs typeface="Helvetica Regular" charset="0"/>
              </a:rPr>
              <a:t>(THREE MONTHS) TO CUSTOMERS</a:t>
            </a:r>
            <a:endParaRPr lang="en-GB" sz="1600" b="1" spc="-60" dirty="0">
              <a:ln w="3175">
                <a:noFill/>
              </a:ln>
              <a:latin typeface="Helvetica Regular" charset="0"/>
              <a:cs typeface="Helvetica Regular" charset="0"/>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21642" t="3979" r="20591"/>
          <a:stretch/>
        </p:blipFill>
        <p:spPr>
          <a:xfrm>
            <a:off x="4806797" y="2166209"/>
            <a:ext cx="2582059" cy="2384425"/>
          </a:xfrm>
          <a:prstGeom prst="rect">
            <a:avLst/>
          </a:prstGeom>
        </p:spPr>
      </p:pic>
      <p:sp>
        <p:nvSpPr>
          <p:cNvPr id="19" name="TextBox 18"/>
          <p:cNvSpPr txBox="1"/>
          <p:nvPr/>
        </p:nvSpPr>
        <p:spPr>
          <a:xfrm>
            <a:off x="4404179" y="4668663"/>
            <a:ext cx="3483429" cy="369332"/>
          </a:xfrm>
          <a:prstGeom prst="rect">
            <a:avLst/>
          </a:prstGeom>
          <a:noFill/>
        </p:spPr>
        <p:txBody>
          <a:bodyPr wrap="square" rtlCol="0">
            <a:spAutoFit/>
          </a:bodyPr>
          <a:lstStyle/>
          <a:p>
            <a:pPr algn="ctr"/>
            <a:r>
              <a:rPr lang="en-US" sz="1800" spc="-10" dirty="0" smtClean="0">
                <a:latin typeface="Helvetica Regular" charset="0"/>
                <a:cs typeface="Helvetica Regular" charset="0"/>
              </a:rPr>
              <a:t>RETAILING</a:t>
            </a:r>
            <a:endParaRPr lang="en-US" sz="1800" spc="-10" dirty="0">
              <a:latin typeface="Helvetica Regular" charset="0"/>
              <a:cs typeface="Helvetica Regular"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080" y="2006321"/>
            <a:ext cx="2935110" cy="2832379"/>
          </a:xfrm>
          <a:prstGeom prst="rect">
            <a:avLst/>
          </a:prstGeom>
        </p:spPr>
      </p:pic>
      <p:sp>
        <p:nvSpPr>
          <p:cNvPr id="18" name="TextBox 17"/>
          <p:cNvSpPr txBox="1"/>
          <p:nvPr/>
        </p:nvSpPr>
        <p:spPr>
          <a:xfrm>
            <a:off x="154983" y="4668663"/>
            <a:ext cx="4367305" cy="369332"/>
          </a:xfrm>
          <a:prstGeom prst="rect">
            <a:avLst/>
          </a:prstGeom>
          <a:noFill/>
        </p:spPr>
        <p:txBody>
          <a:bodyPr wrap="square" rtlCol="0">
            <a:spAutoFit/>
          </a:bodyPr>
          <a:lstStyle/>
          <a:p>
            <a:pPr algn="ctr"/>
            <a:r>
              <a:rPr lang="en-US" sz="1800" spc="-10" dirty="0" smtClean="0">
                <a:latin typeface="Helvetica Regular" charset="0"/>
                <a:cs typeface="Helvetica Regular" charset="0"/>
              </a:rPr>
              <a:t>UNFRANCHISE</a:t>
            </a:r>
            <a:r>
              <a:rPr lang="en-US" sz="1800" spc="-10" baseline="30000" dirty="0" smtClean="0">
                <a:latin typeface="Helvetica Regular" charset="0"/>
                <a:cs typeface="Helvetica Regular" charset="0"/>
              </a:rPr>
              <a:t>®</a:t>
            </a:r>
            <a:r>
              <a:rPr lang="en-US" sz="1800" spc="-10" dirty="0" smtClean="0">
                <a:latin typeface="Helvetica Regular" charset="0"/>
                <a:cs typeface="Helvetica Regular" charset="0"/>
              </a:rPr>
              <a:t> AUTOSHIP</a:t>
            </a:r>
            <a:endParaRPr lang="en-US" sz="1800" spc="-10" dirty="0">
              <a:latin typeface="Helvetica Regular" charset="0"/>
              <a:cs typeface="Helvetica Regular" charset="0"/>
            </a:endParaRPr>
          </a:p>
        </p:txBody>
      </p:sp>
      <p:sp>
        <p:nvSpPr>
          <p:cNvPr id="2" name="Rectangle 1"/>
          <p:cNvSpPr/>
          <p:nvPr/>
        </p:nvSpPr>
        <p:spPr>
          <a:xfrm>
            <a:off x="408184" y="5000164"/>
            <a:ext cx="3860903" cy="830997"/>
          </a:xfrm>
          <a:prstGeom prst="rect">
            <a:avLst/>
          </a:prstGeom>
        </p:spPr>
        <p:txBody>
          <a:bodyPr wrap="square" anchor="t">
            <a:spAutoFit/>
          </a:bodyPr>
          <a:lstStyle/>
          <a:p>
            <a:pPr marL="0" lvl="1" algn="ctr">
              <a:defRPr/>
            </a:pPr>
            <a:r>
              <a:rPr lang="en-GB" sz="1600" b="1" dirty="0" smtClean="0">
                <a:ln w="3175">
                  <a:noFill/>
                </a:ln>
                <a:solidFill>
                  <a:srgbClr val="161616"/>
                </a:solidFill>
                <a:latin typeface="Helvetica Regular" charset="0"/>
                <a:cs typeface="Helvetica Regular" charset="0"/>
              </a:rPr>
              <a:t>50 BV, 10 IBV, UFMS  </a:t>
            </a:r>
            <a:r>
              <a:rPr lang="en-GB" sz="1600" b="1" dirty="0">
                <a:ln w="3175">
                  <a:noFill/>
                </a:ln>
                <a:solidFill>
                  <a:srgbClr val="161616"/>
                </a:solidFill>
                <a:latin typeface="Helvetica Regular" charset="0"/>
                <a:cs typeface="Helvetica Regular" charset="0"/>
              </a:rPr>
              <a:t>(</a:t>
            </a:r>
            <a:r>
              <a:rPr lang="en-GB" sz="1600" b="1" dirty="0" smtClean="0">
                <a:ln w="3175">
                  <a:noFill/>
                </a:ln>
                <a:solidFill>
                  <a:srgbClr val="161616"/>
                </a:solidFill>
                <a:latin typeface="Helvetica Regular" charset="0"/>
                <a:cs typeface="Helvetica Regular" charset="0"/>
              </a:rPr>
              <a:t>UNFRANCHISE MANAGEMENT SYSTEM - $</a:t>
            </a:r>
            <a:r>
              <a:rPr lang="en-GB" sz="1600" b="1" dirty="0">
                <a:ln w="3175">
                  <a:noFill/>
                </a:ln>
                <a:solidFill>
                  <a:srgbClr val="161616"/>
                </a:solidFill>
                <a:latin typeface="Helvetica Regular" charset="0"/>
                <a:cs typeface="Helvetica Regular" charset="0"/>
              </a:rPr>
              <a:t>20) </a:t>
            </a:r>
            <a:r>
              <a:rPr lang="en-GB" sz="1600" b="1" dirty="0" smtClean="0">
                <a:ln w="3175">
                  <a:noFill/>
                </a:ln>
                <a:solidFill>
                  <a:srgbClr val="161616"/>
                </a:solidFill>
                <a:latin typeface="Helvetica Regular" charset="0"/>
                <a:cs typeface="Helvetica Regular" charset="0"/>
              </a:rPr>
              <a:t/>
            </a:r>
            <a:br>
              <a:rPr lang="en-GB" sz="1600" b="1" dirty="0" smtClean="0">
                <a:ln w="3175">
                  <a:noFill/>
                </a:ln>
                <a:solidFill>
                  <a:srgbClr val="161616"/>
                </a:solidFill>
                <a:latin typeface="Helvetica Regular" charset="0"/>
                <a:cs typeface="Helvetica Regular" charset="0"/>
              </a:rPr>
            </a:br>
            <a:r>
              <a:rPr lang="en-GB" sz="1600" b="1" dirty="0" smtClean="0">
                <a:ln w="3175">
                  <a:noFill/>
                </a:ln>
                <a:solidFill>
                  <a:srgbClr val="161616"/>
                </a:solidFill>
                <a:latin typeface="Helvetica Regular" charset="0"/>
                <a:cs typeface="Helvetica Regular" charset="0"/>
              </a:rPr>
              <a:t>PER </a:t>
            </a:r>
            <a:r>
              <a:rPr lang="en-GB" sz="1600" b="1" dirty="0">
                <a:ln w="3175">
                  <a:noFill/>
                </a:ln>
                <a:solidFill>
                  <a:srgbClr val="161616"/>
                </a:solidFill>
                <a:latin typeface="Helvetica Regular" charset="0"/>
                <a:cs typeface="Helvetica Regular" charset="0"/>
              </a:rPr>
              <a:t>MONTH</a:t>
            </a:r>
          </a:p>
        </p:txBody>
      </p:sp>
      <p:sp>
        <p:nvSpPr>
          <p:cNvPr id="20" name="TextBox 19"/>
          <p:cNvSpPr txBox="1"/>
          <p:nvPr/>
        </p:nvSpPr>
        <p:spPr>
          <a:xfrm>
            <a:off x="8160242" y="4668663"/>
            <a:ext cx="3480988" cy="369332"/>
          </a:xfrm>
          <a:prstGeom prst="rect">
            <a:avLst/>
          </a:prstGeom>
          <a:noFill/>
        </p:spPr>
        <p:txBody>
          <a:bodyPr wrap="square" rtlCol="0">
            <a:spAutoFit/>
          </a:bodyPr>
          <a:lstStyle/>
          <a:p>
            <a:pPr algn="ctr"/>
            <a:r>
              <a:rPr lang="en-US" sz="1800" spc="-10" dirty="0" smtClean="0">
                <a:latin typeface="Helvetica Regular" charset="0"/>
                <a:cs typeface="Helvetica Regular" charset="0"/>
              </a:rPr>
              <a:t>ANNUAL</a:t>
            </a:r>
            <a:r>
              <a:rPr lang="en-US" sz="1800" spc="-10" dirty="0">
                <a:latin typeface="Helvetica Regular" charset="0"/>
                <a:cs typeface="Helvetica Regular" charset="0"/>
              </a:rPr>
              <a:t> </a:t>
            </a:r>
            <a:r>
              <a:rPr lang="en-US" sz="1800" spc="-10" dirty="0" smtClean="0">
                <a:latin typeface="Helvetica Regular" charset="0"/>
                <a:cs typeface="Helvetica Regular" charset="0"/>
              </a:rPr>
              <a:t>RENEWAL</a:t>
            </a:r>
            <a:endParaRPr lang="en-US" sz="1800" spc="-10" dirty="0">
              <a:latin typeface="Helvetica Regular" charset="0"/>
              <a:cs typeface="Helvetica Regular" charset="0"/>
            </a:endParaRP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0458" y="2595097"/>
            <a:ext cx="3480558" cy="1877500"/>
          </a:xfrm>
          <a:prstGeom prst="rect">
            <a:avLst/>
          </a:prstGeom>
          <a:scene3d>
            <a:camera prst="orthographicFront">
              <a:rot lat="0" lon="0" rev="0"/>
            </a:camera>
            <a:lightRig rig="threePt" dir="t"/>
          </a:scene3d>
        </p:spPr>
      </p:pic>
      <p:sp>
        <p:nvSpPr>
          <p:cNvPr id="4" name="Rectangle 3"/>
          <p:cNvSpPr/>
          <p:nvPr/>
        </p:nvSpPr>
        <p:spPr>
          <a:xfrm>
            <a:off x="8257717" y="5000164"/>
            <a:ext cx="3286039" cy="830997"/>
          </a:xfrm>
          <a:prstGeom prst="rect">
            <a:avLst/>
          </a:prstGeom>
        </p:spPr>
        <p:txBody>
          <a:bodyPr wrap="square">
            <a:spAutoFit/>
          </a:bodyPr>
          <a:lstStyle/>
          <a:p>
            <a:pPr algn="ctr"/>
            <a:r>
              <a:rPr lang="en-US" sz="1600" b="1" dirty="0" smtClean="0">
                <a:solidFill>
                  <a:prstClr val="black"/>
                </a:solidFill>
                <a:latin typeface="Helvetica Regular" charset="0"/>
                <a:ea typeface="Helvetica Regular" charset="0"/>
                <a:cs typeface="Helvetica Regular" charset="0"/>
              </a:rPr>
              <a:t>RENEW YOUR UNFRANCHISE BUSINESS SUBSCRIPTION ANNUALLY: $99.95</a:t>
            </a:r>
            <a:endParaRPr lang="en-US" sz="1600" b="1" dirty="0">
              <a:latin typeface="Helvetica Regular" charset="0"/>
              <a:ea typeface="Helvetica Regular" charset="0"/>
              <a:cs typeface="Helvetica Regular" charset="0"/>
            </a:endParaRPr>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5817" y="6314820"/>
            <a:ext cx="2557297" cy="426216"/>
          </a:xfrm>
          <a:prstGeom prst="rect">
            <a:avLst/>
          </a:prstGeom>
        </p:spPr>
      </p:pic>
    </p:spTree>
    <p:extLst>
      <p:ext uri="{BB962C8B-B14F-4D97-AF65-F5344CB8AC3E}">
        <p14:creationId xmlns:p14="http://schemas.microsoft.com/office/powerpoint/2010/main" val="14520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78840" y="1982823"/>
            <a:ext cx="5104602" cy="3280621"/>
          </a:xfrm>
          <a:prstGeom prst="rect">
            <a:avLst/>
          </a:prstGeom>
        </p:spPr>
        <p:txBody>
          <a:bodyPr wrap="square" lIns="91414" tIns="45718" rIns="91414" bIns="45718" anchor="t">
            <a:noAutofit/>
          </a:bodyPr>
          <a:lstStyle/>
          <a:p>
            <a:pPr>
              <a:spcAft>
                <a:spcPts val="1800"/>
              </a:spcAft>
              <a:buClr>
                <a:prstClr val="white"/>
              </a:buClr>
            </a:pPr>
            <a:r>
              <a:rPr lang="en-US" sz="2200" b="1" dirty="0" smtClean="0">
                <a:ln w="3175">
                  <a:noFill/>
                </a:ln>
                <a:latin typeface="Helvetica Regular" charset="0"/>
                <a:ea typeface="Helvetica Regular" charset="0"/>
                <a:cs typeface="Helvetica Regular" charset="0"/>
              </a:rPr>
              <a:t>QUALIFY YOUR BUSINESS DEVELOPMENT CENTER (BDC) WITH </a:t>
            </a:r>
            <a:r>
              <a:rPr lang="en-US" sz="2200" b="1" dirty="0" smtClean="0">
                <a:ln w="3175">
                  <a:noFill/>
                </a:ln>
                <a:solidFill>
                  <a:srgbClr val="DC4E00"/>
                </a:solidFill>
                <a:latin typeface="Helvetica Regular" charset="0"/>
                <a:ea typeface="Helvetica Regular" charset="0"/>
                <a:cs typeface="Helvetica Regular" charset="0"/>
              </a:rPr>
              <a:t>200 BV </a:t>
            </a:r>
            <a:r>
              <a:rPr lang="en-US" sz="2200" b="1" dirty="0" smtClean="0">
                <a:ln w="3175">
                  <a:noFill/>
                </a:ln>
                <a:latin typeface="Helvetica Regular" charset="0"/>
                <a:ea typeface="Helvetica Regular" charset="0"/>
                <a:cs typeface="Helvetica Regular" charset="0"/>
              </a:rPr>
              <a:t>WHICH OPENS BOTH YOUR LEFT AND RIGHT BV AND </a:t>
            </a:r>
            <a:br>
              <a:rPr lang="en-US" sz="2200" b="1" dirty="0" smtClean="0">
                <a:ln w="3175">
                  <a:noFill/>
                </a:ln>
                <a:latin typeface="Helvetica Regular" charset="0"/>
                <a:ea typeface="Helvetica Regular" charset="0"/>
                <a:cs typeface="Helvetica Regular" charset="0"/>
              </a:rPr>
            </a:br>
            <a:r>
              <a:rPr lang="en-US" sz="2200" b="1" dirty="0" smtClean="0">
                <a:ln w="3175">
                  <a:noFill/>
                </a:ln>
                <a:latin typeface="Helvetica Regular" charset="0"/>
                <a:ea typeface="Helvetica Regular" charset="0"/>
                <a:cs typeface="Helvetica Regular" charset="0"/>
              </a:rPr>
              <a:t>IBV BANKS</a:t>
            </a:r>
          </a:p>
          <a:p>
            <a:pPr>
              <a:spcAft>
                <a:spcPts val="1800"/>
              </a:spcAft>
              <a:buClr>
                <a:prstClr val="white"/>
              </a:buClr>
            </a:pPr>
            <a:r>
              <a:rPr lang="en-US" sz="2200" b="1" dirty="0" smtClean="0">
                <a:ln w="3175">
                  <a:noFill/>
                </a:ln>
                <a:latin typeface="Helvetica Regular" charset="0"/>
                <a:ea typeface="Helvetica Regular" charset="0"/>
                <a:cs typeface="Helvetica Regular" charset="0"/>
              </a:rPr>
              <a:t>ONCE YOUR BUSINESS DEVELOPMENT CENTER HAS BEEN QUALIFIED (200 BV) IT WILL BEGIN TO ACCUMULATE BV AND IBV</a:t>
            </a:r>
          </a:p>
          <a:p>
            <a:pPr>
              <a:spcAft>
                <a:spcPts val="1800"/>
              </a:spcAft>
              <a:buClr>
                <a:prstClr val="white"/>
              </a:buClr>
            </a:pPr>
            <a:endParaRPr lang="en-US" sz="2000" b="1" dirty="0">
              <a:ln w="3175">
                <a:noFill/>
              </a:ln>
              <a:latin typeface="Helvetica Regular" charset="0"/>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33" name="TextBox 32"/>
          <p:cNvSpPr txBox="1"/>
          <p:nvPr/>
        </p:nvSpPr>
        <p:spPr>
          <a:xfrm>
            <a:off x="778840" y="921843"/>
            <a:ext cx="4888535" cy="615553"/>
          </a:xfrm>
          <a:prstGeom prst="rect">
            <a:avLst/>
          </a:prstGeom>
          <a:noFill/>
        </p:spPr>
        <p:txBody>
          <a:bodyPr wrap="square" rtlCol="0">
            <a:spAutoFit/>
          </a:bodyPr>
          <a:lstStyle/>
          <a:p>
            <a:pPr algn="ctr" defTabSz="457200"/>
            <a:r>
              <a:rPr lang="en-US" sz="3400" b="1" spc="100" dirty="0" smtClean="0">
                <a:solidFill>
                  <a:schemeClr val="bg1"/>
                </a:solidFill>
                <a:latin typeface="Helvetica Regular" charset="0"/>
                <a:cs typeface="Helvetica Regular" charset="0"/>
              </a:rPr>
              <a:t>STEP 3 - </a:t>
            </a:r>
            <a:r>
              <a:rPr lang="en-US" sz="3400" b="1" spc="100" dirty="0">
                <a:solidFill>
                  <a:schemeClr val="bg1"/>
                </a:solidFill>
                <a:latin typeface="Helvetica Regular" charset="0"/>
                <a:cs typeface="Helvetica Regular" charset="0"/>
              </a:rPr>
              <a:t>QUALIFY</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4413" y="0"/>
            <a:ext cx="6096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546" y="2449513"/>
            <a:ext cx="3681984" cy="1395984"/>
          </a:xfrm>
          <a:prstGeom prst="rect">
            <a:avLst/>
          </a:prstGeom>
        </p:spPr>
      </p:pic>
    </p:spTree>
    <p:extLst>
      <p:ext uri="{BB962C8B-B14F-4D97-AF65-F5344CB8AC3E}">
        <p14:creationId xmlns:p14="http://schemas.microsoft.com/office/powerpoint/2010/main" val="1785390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 y="1843272"/>
            <a:ext cx="12188952" cy="4160520"/>
          </a:xfrm>
          <a:prstGeom prst="rect">
            <a:avLst/>
          </a:prstGeom>
        </p:spPr>
      </p:pic>
      <p:sp>
        <p:nvSpPr>
          <p:cNvPr id="31" name="Rectangle 30"/>
          <p:cNvSpPr/>
          <p:nvPr/>
        </p:nvSpPr>
        <p:spPr>
          <a:xfrm>
            <a:off x="0" y="6170025"/>
            <a:ext cx="12192000" cy="369332"/>
          </a:xfrm>
          <a:prstGeom prst="rect">
            <a:avLst/>
          </a:prstGeom>
        </p:spPr>
        <p:txBody>
          <a:bodyPr wrap="square">
            <a:spAutoFit/>
          </a:bodyPr>
          <a:lstStyle/>
          <a:p>
            <a:pPr algn="ctr" defTabSz="914400"/>
            <a:r>
              <a:rPr lang="en-US" sz="1800" dirty="0">
                <a:solidFill>
                  <a:schemeClr val="tx1">
                    <a:lumMod val="10000"/>
                  </a:schemeClr>
                </a:solidFill>
                <a:latin typeface="Helvetica Regular" charset="0"/>
                <a:cs typeface="Helvetica Regular" charset="0"/>
              </a:rPr>
              <a:t>$399 + TAX </a:t>
            </a:r>
            <a:r>
              <a:rPr lang="en-US" sz="1800" dirty="0" smtClean="0">
                <a:solidFill>
                  <a:schemeClr val="tx1">
                    <a:lumMod val="10000"/>
                  </a:schemeClr>
                </a:solidFill>
                <a:latin typeface="Helvetica Regular" charset="0"/>
                <a:cs typeface="Helvetica Regular" charset="0"/>
              </a:rPr>
              <a:t> –  EACH </a:t>
            </a:r>
            <a:r>
              <a:rPr lang="en-US" sz="1800" dirty="0">
                <a:solidFill>
                  <a:schemeClr val="tx1">
                    <a:lumMod val="10000"/>
                  </a:schemeClr>
                </a:solidFill>
                <a:latin typeface="Helvetica Regular" charset="0"/>
                <a:cs typeface="Helvetica Regular" charset="0"/>
              </a:rPr>
              <a:t>KIT INCLUDES $129.95 SUBSCRIPTION, 300 BV AND FREE SHIPPING</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t="24841" b="24870"/>
          <a:stretch/>
        </p:blipFill>
        <p:spPr>
          <a:xfrm>
            <a:off x="6094413" y="5318972"/>
            <a:ext cx="2011580" cy="571670"/>
          </a:xfrm>
          <a:prstGeom prst="rect">
            <a:avLst/>
          </a:prstGeom>
          <a:solidFill>
            <a:schemeClr val="bg1">
              <a:alpha val="71000"/>
            </a:schemeClr>
          </a:solidFill>
        </p:spPr>
      </p:pic>
      <p:sp>
        <p:nvSpPr>
          <p:cNvPr id="10" name="Rectangle 9"/>
          <p:cNvSpPr/>
          <p:nvPr/>
        </p:nvSpPr>
        <p:spPr>
          <a:xfrm>
            <a:off x="6094413" y="3921369"/>
            <a:ext cx="6097587" cy="2082423"/>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0" name="Rectangle 19"/>
          <p:cNvSpPr/>
          <p:nvPr/>
        </p:nvSpPr>
        <p:spPr>
          <a:xfrm>
            <a:off x="8291146" y="4012359"/>
            <a:ext cx="3900854" cy="533264"/>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1685" y="4159354"/>
            <a:ext cx="3089030" cy="16663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1146" y="4012359"/>
            <a:ext cx="2936630" cy="2120900"/>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8446" b="15137"/>
          <a:stretch/>
        </p:blipFill>
        <p:spPr>
          <a:xfrm>
            <a:off x="9574362" y="4036567"/>
            <a:ext cx="2617638" cy="1967225"/>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81248" y="3616554"/>
            <a:ext cx="2206866" cy="1247148"/>
          </a:xfrm>
          <a:prstGeom prst="rect">
            <a:avLst/>
          </a:prstGeom>
        </p:spPr>
      </p:pic>
      <p:sp>
        <p:nvSpPr>
          <p:cNvPr id="11" name="Rectangle 10"/>
          <p:cNvSpPr/>
          <p:nvPr/>
        </p:nvSpPr>
        <p:spPr>
          <a:xfrm>
            <a:off x="629684" y="440357"/>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30" name="TextBox 29"/>
          <p:cNvSpPr txBox="1"/>
          <p:nvPr/>
        </p:nvSpPr>
        <p:spPr>
          <a:xfrm>
            <a:off x="1291303" y="681221"/>
            <a:ext cx="9609756" cy="615553"/>
          </a:xfrm>
          <a:prstGeom prst="rect">
            <a:avLst/>
          </a:prstGeom>
          <a:noFill/>
        </p:spPr>
        <p:txBody>
          <a:bodyPr wrap="square" rtlCol="0">
            <a:spAutoFit/>
          </a:bodyPr>
          <a:lstStyle/>
          <a:p>
            <a:pPr algn="ctr" defTabSz="914400"/>
            <a:r>
              <a:rPr lang="en-US" sz="3400" b="1" cap="all" spc="100" dirty="0" smtClean="0">
                <a:ln w="3175">
                  <a:noFill/>
                </a:ln>
                <a:solidFill>
                  <a:srgbClr val="FFFFFF"/>
                </a:solidFill>
                <a:latin typeface="Helvetica Regular" charset="0"/>
                <a:cs typeface="Helvetica Regular" charset="0"/>
              </a:rPr>
              <a:t>Fast Start Program</a:t>
            </a:r>
            <a:endParaRPr lang="en-US" sz="3400" b="1" cap="all" spc="100" dirty="0">
              <a:ln w="3175">
                <a:noFill/>
              </a:ln>
              <a:solidFill>
                <a:srgbClr val="FFFFFF"/>
              </a:solidFill>
              <a:latin typeface="Helvetica Regular" charset="0"/>
              <a:cs typeface="Helvetica Regular" charset="0"/>
            </a:endParaRPr>
          </a:p>
        </p:txBody>
      </p:sp>
    </p:spTree>
    <p:extLst>
      <p:ext uri="{BB962C8B-B14F-4D97-AF65-F5344CB8AC3E}">
        <p14:creationId xmlns:p14="http://schemas.microsoft.com/office/powerpoint/2010/main" val="208019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9974" y="-1236984"/>
            <a:ext cx="14568900" cy="819705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9974" y="-1236984"/>
            <a:ext cx="14568900" cy="8197056"/>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9974" y="-1236984"/>
            <a:ext cx="14568900" cy="8197056"/>
          </a:xfrm>
          <a:prstGeom prst="rect">
            <a:avLst/>
          </a:prstGeom>
        </p:spPr>
      </p:pic>
      <p:cxnSp>
        <p:nvCxnSpPr>
          <p:cNvPr id="12" name="Straight Arrow Connector 11"/>
          <p:cNvCxnSpPr/>
          <p:nvPr/>
        </p:nvCxnSpPr>
        <p:spPr>
          <a:xfrm flipH="1">
            <a:off x="6096000" y="3962401"/>
            <a:ext cx="1" cy="1620692"/>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11" name="Rectangle 10"/>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a:solidFill>
                  <a:srgbClr val="0FB7FF"/>
                </a:solidFill>
                <a:latin typeface="Helvetica Regular" charset="0"/>
                <a:cs typeface="Helvetica Regular" charset="0"/>
              </a:rPr>
              <a:t>STEP 4 – ACTIVATE</a:t>
            </a:r>
          </a:p>
        </p:txBody>
      </p:sp>
      <p:sp>
        <p:nvSpPr>
          <p:cNvPr id="13" name="Rectangle 12"/>
          <p:cNvSpPr>
            <a:spLocks noChangeArrowheads="1"/>
          </p:cNvSpPr>
          <p:nvPr/>
        </p:nvSpPr>
        <p:spPr bwMode="auto">
          <a:xfrm>
            <a:off x="0" y="1035701"/>
            <a:ext cx="12192000" cy="707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a:r>
              <a:rPr lang="en-US" sz="2000" b="1" dirty="0">
                <a:solidFill>
                  <a:prstClr val="white"/>
                </a:solidFill>
                <a:latin typeface="Helvetica Regular" charset="0"/>
                <a:cs typeface="Helvetica Regular" charset="0"/>
              </a:rPr>
              <a:t>PERSONALLY PARTNER (SPONSOR) AND PLACE ONE QUALIFIED UNFRANCHISE</a:t>
            </a:r>
            <a:r>
              <a:rPr lang="en-US" sz="2000" b="1" baseline="30000" dirty="0">
                <a:solidFill>
                  <a:prstClr val="white"/>
                </a:solidFill>
                <a:latin typeface="Helvetica Regular" charset="0"/>
                <a:cs typeface="Helvetica Regular" charset="0"/>
              </a:rPr>
              <a:t>®</a:t>
            </a:r>
            <a:r>
              <a:rPr lang="en-US" sz="2000" b="1" dirty="0">
                <a:solidFill>
                  <a:prstClr val="white"/>
                </a:solidFill>
                <a:latin typeface="Helvetica Regular" charset="0"/>
                <a:cs typeface="Helvetica Regular" charset="0"/>
              </a:rPr>
              <a:t> OWNER </a:t>
            </a:r>
          </a:p>
          <a:p>
            <a:pPr algn="ctr"/>
            <a:r>
              <a:rPr lang="en-US" sz="2000" b="1" dirty="0">
                <a:solidFill>
                  <a:prstClr val="white"/>
                </a:solidFill>
                <a:latin typeface="Helvetica Regular" charset="0"/>
                <a:cs typeface="Helvetica Regular" charset="0"/>
              </a:rPr>
              <a:t>IN YOUR LEFT AND RIGHT ORGANIZATIONS TO BE ELIGIBLE TO EARN COMMISSIONS</a:t>
            </a:r>
          </a:p>
        </p:txBody>
      </p:sp>
    </p:spTree>
    <p:extLst>
      <p:ext uri="{BB962C8B-B14F-4D97-AF65-F5344CB8AC3E}">
        <p14:creationId xmlns:p14="http://schemas.microsoft.com/office/powerpoint/2010/main" val="101307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0321" y="-821636"/>
            <a:ext cx="15109594" cy="850127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0321" y="-821636"/>
            <a:ext cx="15109594" cy="850127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0696" y="-821635"/>
            <a:ext cx="15109596" cy="8501270"/>
          </a:xfrm>
          <a:prstGeom prst="rect">
            <a:avLst/>
          </a:prstGeom>
          <a:noFill/>
          <a:ln>
            <a:noFill/>
          </a:ln>
        </p:spPr>
      </p:pic>
      <p:sp>
        <p:nvSpPr>
          <p:cNvPr id="21" name="Rectangle 20"/>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3" name="Rectangle 22"/>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60" dirty="0" smtClean="0">
                <a:solidFill>
                  <a:srgbClr val="0FB7FF"/>
                </a:solidFill>
                <a:latin typeface="Helvetica Regular" charset="0"/>
                <a:cs typeface="Helvetica Regular" charset="0"/>
              </a:rPr>
              <a:t>STEP 5 – TEACH, MANAGE AND SUPPORT OTHERS</a:t>
            </a:r>
            <a:endParaRPr lang="en-US" sz="3200" b="1" spc="-60" dirty="0">
              <a:solidFill>
                <a:srgbClr val="0FB7FF"/>
              </a:solidFill>
              <a:latin typeface="Helvetica Regular" charset="0"/>
              <a:cs typeface="Helvetica Regular" charset="0"/>
            </a:endParaRPr>
          </a:p>
        </p:txBody>
      </p:sp>
      <p:cxnSp>
        <p:nvCxnSpPr>
          <p:cNvPr id="22" name="Straight Arrow Connector 21"/>
          <p:cNvCxnSpPr/>
          <p:nvPr/>
        </p:nvCxnSpPr>
        <p:spPr>
          <a:xfrm flipH="1">
            <a:off x="6094413" y="2690659"/>
            <a:ext cx="1587" cy="2758129"/>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13612"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3175">
                  <a:noFill/>
                </a:ln>
                <a:solidFill>
                  <a:prstClr val="white"/>
                </a:solidFill>
                <a:latin typeface="Helvetica Regular" charset="0"/>
                <a:cs typeface="Helvetica Regular" charset="0"/>
              </a:rPr>
              <a:t>1. APPLY</a:t>
            </a:r>
          </a:p>
        </p:txBody>
      </p:sp>
      <p:sp>
        <p:nvSpPr>
          <p:cNvPr id="18" name="Rectangle 17"/>
          <p:cNvSpPr/>
          <p:nvPr/>
        </p:nvSpPr>
        <p:spPr>
          <a:xfrm>
            <a:off x="3897930"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3175">
                  <a:noFill/>
                </a:ln>
                <a:solidFill>
                  <a:prstClr val="white"/>
                </a:solidFill>
                <a:latin typeface="Helvetica Regular" charset="0"/>
                <a:cs typeface="Helvetica Regular" charset="0"/>
              </a:rPr>
              <a:t>2. CREATE</a:t>
            </a:r>
          </a:p>
        </p:txBody>
      </p:sp>
      <p:sp>
        <p:nvSpPr>
          <p:cNvPr id="19" name="Rectangle 18"/>
          <p:cNvSpPr/>
          <p:nvPr/>
        </p:nvSpPr>
        <p:spPr>
          <a:xfrm>
            <a:off x="6282247"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3175">
                  <a:noFill/>
                </a:ln>
                <a:solidFill>
                  <a:prstClr val="white"/>
                </a:solidFill>
                <a:latin typeface="Helvetica Regular" charset="0"/>
                <a:cs typeface="Helvetica Regular" charset="0"/>
              </a:rPr>
              <a:t>3. QUALIFY</a:t>
            </a:r>
          </a:p>
        </p:txBody>
      </p:sp>
      <p:sp>
        <p:nvSpPr>
          <p:cNvPr id="20" name="Rectangle 19"/>
          <p:cNvSpPr/>
          <p:nvPr/>
        </p:nvSpPr>
        <p:spPr>
          <a:xfrm>
            <a:off x="8666565" y="5448788"/>
            <a:ext cx="2055978"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3175">
                  <a:noFill/>
                </a:ln>
                <a:solidFill>
                  <a:prstClr val="white"/>
                </a:solidFill>
                <a:latin typeface="Helvetica Regular" charset="0"/>
                <a:cs typeface="Helvetica Regular" charset="0"/>
              </a:rPr>
              <a:t>4. ACTIVATE</a:t>
            </a:r>
          </a:p>
        </p:txBody>
      </p:sp>
      <p:grpSp>
        <p:nvGrpSpPr>
          <p:cNvPr id="12" name="Group 11"/>
          <p:cNvGrpSpPr/>
          <p:nvPr/>
        </p:nvGrpSpPr>
        <p:grpSpPr>
          <a:xfrm>
            <a:off x="0" y="6122294"/>
            <a:ext cx="12192000" cy="307773"/>
            <a:chOff x="0" y="6122294"/>
            <a:chExt cx="12192000" cy="307773"/>
          </a:xfrm>
        </p:grpSpPr>
        <p:sp>
          <p:nvSpPr>
            <p:cNvPr id="2" name="Rectangle 1"/>
            <p:cNvSpPr/>
            <p:nvPr/>
          </p:nvSpPr>
          <p:spPr>
            <a:xfrm>
              <a:off x="2959769" y="6169818"/>
              <a:ext cx="644894" cy="212725"/>
            </a:xfrm>
            <a:prstGeom prst="rect">
              <a:avLst/>
            </a:prstGeom>
            <a:solidFill>
              <a:srgbClr val="6C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4" name="TextBox 23"/>
            <p:cNvSpPr txBox="1"/>
            <p:nvPr/>
          </p:nvSpPr>
          <p:spPr>
            <a:xfrm>
              <a:off x="0" y="6122294"/>
              <a:ext cx="12192000" cy="307773"/>
            </a:xfrm>
            <a:prstGeom prst="rect">
              <a:avLst/>
            </a:prstGeom>
            <a:noFill/>
          </p:spPr>
          <p:txBody>
            <a:bodyPr wrap="square" lIns="91414" tIns="45718" rIns="91414" bIns="45718" rtlCol="0">
              <a:spAutoFit/>
            </a:bodyPr>
            <a:lstStyle/>
            <a:p>
              <a:pPr algn="ctr"/>
              <a:r>
                <a:rPr lang="en-US" sz="1400" b="1" dirty="0" smtClean="0">
                  <a:ln w="3175">
                    <a:noFill/>
                  </a:ln>
                  <a:solidFill>
                    <a:prstClr val="white"/>
                  </a:solidFill>
                  <a:latin typeface="Helvetica Regular" charset="0"/>
                  <a:ea typeface="Helvetica Regular" charset="0"/>
                  <a:cs typeface="Helvetica Regular" charset="0"/>
                </a:rPr>
                <a:t>*GRAY  INDICATES </a:t>
              </a:r>
              <a:r>
                <a:rPr lang="en-US" sz="1400" b="1" dirty="0">
                  <a:ln w="3175">
                    <a:noFill/>
                  </a:ln>
                  <a:solidFill>
                    <a:prstClr val="white"/>
                  </a:solidFill>
                  <a:latin typeface="Helvetica Regular" charset="0"/>
                  <a:ea typeface="Helvetica Regular" charset="0"/>
                  <a:cs typeface="Helvetica Regular" charset="0"/>
                </a:rPr>
                <a:t>PERSONALLY </a:t>
              </a:r>
              <a:r>
                <a:rPr lang="en-US" sz="1400" b="1" dirty="0" smtClean="0">
                  <a:ln w="3175">
                    <a:noFill/>
                  </a:ln>
                  <a:solidFill>
                    <a:prstClr val="white"/>
                  </a:solidFill>
                  <a:latin typeface="Helvetica Regular" charset="0"/>
                  <a:ea typeface="Helvetica Regular" charset="0"/>
                  <a:cs typeface="Helvetica Regular" charset="0"/>
                </a:rPr>
                <a:t>SPONSORED UNFRANCHISE</a:t>
              </a:r>
              <a:r>
                <a:rPr lang="en-US" sz="1400" b="1" baseline="30000" dirty="0">
                  <a:ln w="3175">
                    <a:noFill/>
                  </a:ln>
                  <a:solidFill>
                    <a:prstClr val="white"/>
                  </a:solidFill>
                  <a:latin typeface="Helvetica Regular" charset="0"/>
                  <a:ea typeface="Helvetica Regular" charset="0"/>
                  <a:cs typeface="Helvetica Regular" charset="0"/>
                </a:rPr>
                <a:t>® </a:t>
              </a:r>
              <a:r>
                <a:rPr lang="en-US" sz="1400" b="1" dirty="0">
                  <a:ln w="3175">
                    <a:noFill/>
                  </a:ln>
                  <a:solidFill>
                    <a:prstClr val="white"/>
                  </a:solidFill>
                  <a:latin typeface="Helvetica Regular" charset="0"/>
                  <a:ea typeface="Helvetica Regular" charset="0"/>
                  <a:cs typeface="Helvetica Regular" charset="0"/>
                </a:rPr>
                <a:t>OWNER</a:t>
              </a:r>
              <a:endParaRPr lang="en-US" sz="1400" b="1" baseline="30000" dirty="0">
                <a:ln w="3175">
                  <a:noFill/>
                </a:ln>
                <a:solidFill>
                  <a:prstClr val="white"/>
                </a:solidFill>
                <a:latin typeface="Helvetica Regular" charset="0"/>
                <a:ea typeface="Helvetica Regular" charset="0"/>
                <a:cs typeface="Helvetica Regular" charset="0"/>
              </a:endParaRPr>
            </a:p>
          </p:txBody>
        </p:sp>
      </p:grpSp>
    </p:spTree>
    <p:extLst>
      <p:ext uri="{BB962C8B-B14F-4D97-AF65-F5344CB8AC3E}">
        <p14:creationId xmlns:p14="http://schemas.microsoft.com/office/powerpoint/2010/main" val="112950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7" name="Picture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8" name="Picture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31" name="Picture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910" y="1"/>
            <a:ext cx="12188952" cy="6857999"/>
          </a:xfrm>
          <a:prstGeom prst="rect">
            <a:avLst/>
          </a:prstGeom>
        </p:spPr>
      </p:pic>
      <p:pic>
        <p:nvPicPr>
          <p:cNvPr id="33" name="Picture 3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30" name="Picture 2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 y="0"/>
            <a:ext cx="12188950" cy="6857999"/>
          </a:xfrm>
          <a:prstGeom prst="rect">
            <a:avLst/>
          </a:prstGeom>
        </p:spPr>
      </p:pic>
      <p:pic>
        <p:nvPicPr>
          <p:cNvPr id="12" name="Picture 1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cxnSp>
        <p:nvCxnSpPr>
          <p:cNvPr id="34" name="Straight Arrow Connector 33"/>
          <p:cNvCxnSpPr/>
          <p:nvPr/>
        </p:nvCxnSpPr>
        <p:spPr>
          <a:xfrm flipH="1">
            <a:off x="6094413" y="2943922"/>
            <a:ext cx="1587" cy="3155935"/>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049" y="1"/>
            <a:ext cx="12188950" cy="6857999"/>
          </a:xfrm>
          <a:prstGeom prst="rect">
            <a:avLst/>
          </a:prstGeom>
        </p:spPr>
      </p:pic>
      <p:cxnSp>
        <p:nvCxnSpPr>
          <p:cNvPr id="36" name="Elbow Connector 35"/>
          <p:cNvCxnSpPr/>
          <p:nvPr/>
        </p:nvCxnSpPr>
        <p:spPr>
          <a:xfrm rot="10800000" flipV="1">
            <a:off x="685801" y="1385795"/>
            <a:ext cx="8060635" cy="4714061"/>
          </a:xfrm>
          <a:prstGeom prst="bentConnector3">
            <a:avLst>
              <a:gd name="adj1" fmla="val 100144"/>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2" name="Rectangle 21"/>
          <p:cNvSpPr/>
          <p:nvPr/>
        </p:nvSpPr>
        <p:spPr>
          <a:xfrm>
            <a:off x="0" y="306108"/>
            <a:ext cx="12192000" cy="584771"/>
          </a:xfrm>
          <a:prstGeom prst="rect">
            <a:avLst/>
          </a:prstGeom>
          <a:noFill/>
        </p:spPr>
        <p:txBody>
          <a:bodyPr wrap="square" lIns="91414" tIns="45718" rIns="91414" bIns="45718" anchor="ctr">
            <a:spAutoFit/>
          </a:bodyPr>
          <a:lstStyle/>
          <a:p>
            <a:pPr algn="ctr"/>
            <a:r>
              <a:rPr lang="en-US" sz="3200" b="1" spc="100" dirty="0" smtClean="0">
                <a:ln w="3175">
                  <a:noFill/>
                </a:ln>
                <a:solidFill>
                  <a:srgbClr val="0FB7FF"/>
                </a:solidFill>
                <a:latin typeface="Helvetica Regular" charset="0"/>
                <a:cs typeface="Helvetica Regular" charset="0"/>
              </a:rPr>
              <a:t>PEOPLE LEAD TO PEOPLE</a:t>
            </a:r>
            <a:endParaRPr lang="en-US" sz="3200" b="1" spc="100" dirty="0">
              <a:ln w="3175">
                <a:noFill/>
              </a:ln>
              <a:solidFill>
                <a:srgbClr val="0FB7FF"/>
              </a:solidFill>
              <a:latin typeface="Helvetica Regular" charset="0"/>
              <a:cs typeface="Helvetica Regular" charset="0"/>
            </a:endParaRPr>
          </a:p>
        </p:txBody>
      </p:sp>
      <p:grpSp>
        <p:nvGrpSpPr>
          <p:cNvPr id="21" name="Group 20"/>
          <p:cNvGrpSpPr/>
          <p:nvPr/>
        </p:nvGrpSpPr>
        <p:grpSpPr>
          <a:xfrm>
            <a:off x="0" y="6427090"/>
            <a:ext cx="12192000" cy="307773"/>
            <a:chOff x="0" y="6122294"/>
            <a:chExt cx="12192000" cy="307773"/>
          </a:xfrm>
        </p:grpSpPr>
        <p:sp>
          <p:nvSpPr>
            <p:cNvPr id="29" name="Rectangle 28"/>
            <p:cNvSpPr/>
            <p:nvPr/>
          </p:nvSpPr>
          <p:spPr>
            <a:xfrm>
              <a:off x="2959769" y="6169818"/>
              <a:ext cx="644894" cy="212725"/>
            </a:xfrm>
            <a:prstGeom prst="rect">
              <a:avLst/>
            </a:prstGeom>
            <a:solidFill>
              <a:srgbClr val="6C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35" name="TextBox 34"/>
            <p:cNvSpPr txBox="1"/>
            <p:nvPr/>
          </p:nvSpPr>
          <p:spPr>
            <a:xfrm>
              <a:off x="0" y="6122294"/>
              <a:ext cx="12192000" cy="307773"/>
            </a:xfrm>
            <a:prstGeom prst="rect">
              <a:avLst/>
            </a:prstGeom>
            <a:noFill/>
          </p:spPr>
          <p:txBody>
            <a:bodyPr wrap="square" lIns="91414" tIns="45718" rIns="91414" bIns="45718" rtlCol="0">
              <a:spAutoFit/>
            </a:bodyPr>
            <a:lstStyle/>
            <a:p>
              <a:pPr algn="ctr"/>
              <a:r>
                <a:rPr lang="en-US" sz="1400" b="1" dirty="0" smtClean="0">
                  <a:ln w="3175">
                    <a:noFill/>
                  </a:ln>
                  <a:solidFill>
                    <a:prstClr val="white"/>
                  </a:solidFill>
                  <a:latin typeface="Helvetica Regular" charset="0"/>
                  <a:cs typeface="Helvetica Regular" charset="0"/>
                </a:rPr>
                <a:t>*GRAY  INDICATES </a:t>
              </a:r>
              <a:r>
                <a:rPr lang="en-US" sz="1400" b="1" dirty="0">
                  <a:ln w="3175">
                    <a:noFill/>
                  </a:ln>
                  <a:solidFill>
                    <a:prstClr val="white"/>
                  </a:solidFill>
                  <a:latin typeface="Helvetica Regular" charset="0"/>
                  <a:cs typeface="Helvetica Regular" charset="0"/>
                </a:rPr>
                <a:t>PERSONALLY </a:t>
              </a:r>
              <a:r>
                <a:rPr lang="en-US" sz="1400" b="1" dirty="0" smtClean="0">
                  <a:ln w="3175">
                    <a:noFill/>
                  </a:ln>
                  <a:solidFill>
                    <a:prstClr val="white"/>
                  </a:solidFill>
                  <a:latin typeface="Helvetica Regular" charset="0"/>
                  <a:cs typeface="Helvetica Regular" charset="0"/>
                </a:rPr>
                <a:t>SPONSORED UNFRANCHISE</a:t>
              </a:r>
              <a:r>
                <a:rPr lang="en-US" sz="1400" b="1" baseline="30000" dirty="0">
                  <a:ln w="3175">
                    <a:noFill/>
                  </a:ln>
                  <a:solidFill>
                    <a:prstClr val="white"/>
                  </a:solidFill>
                  <a:latin typeface="Helvetica Regular" charset="0"/>
                  <a:cs typeface="Helvetica Regular" charset="0"/>
                </a:rPr>
                <a:t>® </a:t>
              </a:r>
              <a:r>
                <a:rPr lang="en-US" sz="1400" b="1" dirty="0">
                  <a:ln w="3175">
                    <a:noFill/>
                  </a:ln>
                  <a:solidFill>
                    <a:prstClr val="white"/>
                  </a:solidFill>
                  <a:latin typeface="Helvetica Regular" charset="0"/>
                  <a:cs typeface="Helvetica Regular" charset="0"/>
                </a:rPr>
                <a:t>OWNER</a:t>
              </a:r>
              <a:endParaRPr lang="en-US" sz="1400" b="1" baseline="30000" dirty="0">
                <a:ln w="3175">
                  <a:noFill/>
                </a:ln>
                <a:solidFill>
                  <a:prstClr val="white"/>
                </a:solidFill>
                <a:latin typeface="Helvetica Regular" charset="0"/>
                <a:cs typeface="Helvetica Regular" charset="0"/>
              </a:endParaRPr>
            </a:p>
          </p:txBody>
        </p:sp>
      </p:grpSp>
    </p:spTree>
    <p:extLst>
      <p:ext uri="{BB962C8B-B14F-4D97-AF65-F5344CB8AC3E}">
        <p14:creationId xmlns:p14="http://schemas.microsoft.com/office/powerpoint/2010/main" val="1887584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down)">
                                      <p:cBhvr>
                                        <p:cTn id="88" dur="50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1000"/>
                                        <p:tgtEl>
                                          <p:spTgt spid="36"/>
                                        </p:tgtEl>
                                      </p:cBhvr>
                                    </p:animEffect>
                                  </p:childTnLst>
                                </p:cTn>
                              </p:par>
                            </p:childTnLst>
                          </p:cTn>
                        </p:par>
                        <p:par>
                          <p:cTn id="99" fill="hold">
                            <p:stCondLst>
                              <p:cond delay="10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893239" y="2101689"/>
            <a:ext cx="8387977" cy="4572000"/>
            <a:chOff x="1893239" y="2101689"/>
            <a:chExt cx="8387977" cy="4572000"/>
          </a:xfrm>
        </p:grpSpPr>
        <p:pic>
          <p:nvPicPr>
            <p:cNvPr id="16" name="Picture 15"/>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17" name="Picture 16"/>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cxnSp>
        <p:nvCxnSpPr>
          <p:cNvPr id="27" name="Straight Arrow Connector 2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450" y="1039553"/>
            <a:ext cx="12069008" cy="692493"/>
          </a:xfrm>
          <a:prstGeom prst="rect">
            <a:avLst/>
          </a:prstGeom>
          <a:noFill/>
        </p:spPr>
        <p:txBody>
          <a:bodyPr wrap="square" lIns="91414" tIns="45718" rIns="91414" bIns="45718" rtlCol="0">
            <a:spAutoFit/>
          </a:bodyPr>
          <a:lstStyle/>
          <a:p>
            <a:pPr algn="ctr"/>
            <a:r>
              <a:rPr lang="en-US" sz="1950" b="1" dirty="0">
                <a:solidFill>
                  <a:prstClr val="white"/>
                </a:solidFill>
                <a:latin typeface="Helvetica Regular" charset="0"/>
                <a:cs typeface="Helvetica Regular" charset="0"/>
              </a:rPr>
              <a:t>THE SYSTEM TRACKS PURCHASES AND SALES MADE BY YOU, YOUR CUSTOMERS AND YOUR </a:t>
            </a:r>
            <a:r>
              <a:rPr lang="en-US" sz="1950" b="1" dirty="0" smtClean="0">
                <a:solidFill>
                  <a:prstClr val="white"/>
                </a:solidFill>
                <a:latin typeface="Helvetica Regular" charset="0"/>
                <a:cs typeface="Helvetica Regular" charset="0"/>
              </a:rPr>
              <a:t>TEAM. YOU RECEIVE 100% CREDIT FOR ALL VOLUME GENERATED WITHIN YOUR ORGANIZATION</a:t>
            </a:r>
            <a:endParaRPr lang="en-US" sz="1950" b="1" dirty="0">
              <a:solidFill>
                <a:prstClr val="white"/>
              </a:solidFill>
              <a:latin typeface="Helvetica Regular" charset="0"/>
              <a:cs typeface="Helvetica Regular" charset="0"/>
            </a:endParaRPr>
          </a:p>
        </p:txBody>
      </p:sp>
      <p:sp>
        <p:nvSpPr>
          <p:cNvPr id="11" name="Rectangle 10"/>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12" name="Rectangle 11"/>
          <p:cNvSpPr/>
          <p:nvPr/>
        </p:nvSpPr>
        <p:spPr>
          <a:xfrm>
            <a:off x="0" y="330730"/>
            <a:ext cx="12192000" cy="535527"/>
          </a:xfrm>
          <a:prstGeom prst="rect">
            <a:avLst/>
          </a:prstGeom>
          <a:noFill/>
        </p:spPr>
        <p:txBody>
          <a:bodyPr wrap="square" lIns="91414" tIns="45718" rIns="91414" bIns="45718" anchor="ctr">
            <a:spAutoFit/>
          </a:bodyPr>
          <a:lstStyle/>
          <a:p>
            <a:pPr marL="91440" algn="ctr">
              <a:lnSpc>
                <a:spcPct val="90000"/>
              </a:lnSpc>
              <a:tabLst>
                <a:tab pos="114265" algn="l"/>
              </a:tabLst>
            </a:pPr>
            <a:r>
              <a:rPr lang="en-US" sz="3200" b="1" spc="-60" dirty="0">
                <a:solidFill>
                  <a:srgbClr val="0FB7FF"/>
                </a:solidFill>
                <a:latin typeface="Helvetica Regular" charset="0"/>
                <a:cs typeface="Helvetica Regular" charset="0"/>
              </a:rPr>
              <a:t>OUR TRACKING SYSTEM SEARCHES DAILY TO INFINITY</a:t>
            </a:r>
          </a:p>
        </p:txBody>
      </p:sp>
    </p:spTree>
    <p:extLst>
      <p:ext uri="{BB962C8B-B14F-4D97-AF65-F5344CB8AC3E}">
        <p14:creationId xmlns:p14="http://schemas.microsoft.com/office/powerpoint/2010/main" val="1018295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29684" y="1103749"/>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1" name="Rectangle 20"/>
          <p:cNvSpPr/>
          <p:nvPr/>
        </p:nvSpPr>
        <p:spPr>
          <a:xfrm>
            <a:off x="564444" y="2422996"/>
            <a:ext cx="11034889" cy="3637725"/>
          </a:xfrm>
          <a:prstGeom prst="rect">
            <a:avLst/>
          </a:prstGeom>
          <a:ln>
            <a:noFill/>
          </a:ln>
        </p:spPr>
        <p:txBody>
          <a:bodyPr wrap="square" lIns="91414" tIns="45718" rIns="91414" bIns="45718" anchor="t">
            <a:noAutofit/>
          </a:bodyPr>
          <a:lstStyle/>
          <a:p>
            <a:pPr>
              <a:spcAft>
                <a:spcPts val="1800"/>
              </a:spcAft>
              <a:buClr>
                <a:prstClr val="white"/>
              </a:buClr>
            </a:pPr>
            <a:r>
              <a:rPr lang="en-US" sz="2000" spc="-30" dirty="0" smtClean="0">
                <a:ln w="3175">
                  <a:noFill/>
                </a:ln>
                <a:latin typeface="Helvetica Regular" charset="0"/>
                <a:cs typeface="Helvetica Regular" charset="0"/>
              </a:rPr>
              <a:t>THE INCOME LEVELS MENTIONED IN THE FOLLOWING PRESENTATION ARE FOR ILLUSTRATION PURPOSES ONLY. THEY ARE NOT INTENDED TO REPRESENT THE INCOME OF A TYPICAL MARKET AMERICA UNFRANCHISE</a:t>
            </a:r>
            <a:r>
              <a:rPr lang="en-US" sz="2000" spc="-30" baseline="30000" dirty="0" smtClean="0">
                <a:ln w="3175">
                  <a:noFill/>
                </a:ln>
                <a:latin typeface="Helvetica Regular" charset="0"/>
                <a:cs typeface="Helvetica Regular" charset="0"/>
              </a:rPr>
              <a:t>®</a:t>
            </a:r>
            <a:r>
              <a:rPr lang="en-US" sz="2000" spc="-30" dirty="0" smtClean="0">
                <a:ln w="3175">
                  <a:noFill/>
                </a:ln>
                <a:latin typeface="Helvetica Regular" charset="0"/>
                <a:cs typeface="Helvetica Regular" charset="0"/>
              </a:rPr>
              <a:t> OWNER, NOR ARE THEY INTENDED TO REPRESENT THAT ANY GIVEN UNFRANCHISE OWNER WILL EARN INCOME IN THAT AMOUNT. </a:t>
            </a:r>
            <a:br>
              <a:rPr lang="en-US" sz="2000" spc="-30" dirty="0" smtClean="0">
                <a:ln w="3175">
                  <a:noFill/>
                </a:ln>
                <a:latin typeface="Helvetica Regular" charset="0"/>
                <a:cs typeface="Helvetica Regular" charset="0"/>
              </a:rPr>
            </a:br>
            <a:r>
              <a:rPr lang="en-US" sz="2000" spc="-30" dirty="0" smtClean="0">
                <a:ln w="3175">
                  <a:noFill/>
                </a:ln>
                <a:latin typeface="Helvetica Regular" charset="0"/>
                <a:cs typeface="Helvetica Regular" charset="0"/>
              </a:rPr>
              <a:t>   </a:t>
            </a:r>
            <a:br>
              <a:rPr lang="en-US" sz="2000" spc="-30" dirty="0" smtClean="0">
                <a:ln w="3175">
                  <a:noFill/>
                </a:ln>
                <a:latin typeface="Helvetica Regular" charset="0"/>
                <a:cs typeface="Helvetica Regular" charset="0"/>
              </a:rPr>
            </a:br>
            <a:r>
              <a:rPr lang="en-US" sz="2000" spc="-30" dirty="0" smtClean="0">
                <a:ln w="3175">
                  <a:noFill/>
                </a:ln>
                <a:latin typeface="Helvetica Regular" charset="0"/>
                <a:cs typeface="Helvetica Regular" charset="0"/>
              </a:rPr>
              <a:t>THE SUCCESS OF ANY MARKET AMERICA UNFRANCHISE OWNER WILL DEPEND UPON THE AMOUNT OF HARD WORK, TALENT AND DEDICATION WHICH HE OR SHE DEVOTES TO BUILDING HIS OR HER MARKET AMERICA BUSINESS.</a:t>
            </a:r>
            <a:endParaRPr lang="en-US" sz="2000" spc="-30" dirty="0">
              <a:ln w="3175">
                <a:noFill/>
              </a:ln>
              <a:latin typeface="Helvetica Regular" charset="0"/>
              <a:cs typeface="Helvetica Regular" charset="0"/>
            </a:endParaRPr>
          </a:p>
        </p:txBody>
      </p:sp>
      <p:sp>
        <p:nvSpPr>
          <p:cNvPr id="8" name="Rectangle 7"/>
          <p:cNvSpPr/>
          <p:nvPr/>
        </p:nvSpPr>
        <p:spPr>
          <a:xfrm>
            <a:off x="1310639" y="1344614"/>
            <a:ext cx="9458961" cy="615549"/>
          </a:xfrm>
          <a:prstGeom prst="rect">
            <a:avLst/>
          </a:prstGeom>
          <a:noFill/>
        </p:spPr>
        <p:txBody>
          <a:bodyPr wrap="square" lIns="91414" tIns="45718" rIns="91414" bIns="45718" anchor="ctr">
            <a:spAutoFit/>
          </a:bodyPr>
          <a:lstStyle/>
          <a:p>
            <a:pPr algn="ctr">
              <a:tabLst>
                <a:tab pos="114265" algn="l"/>
              </a:tabLst>
            </a:pPr>
            <a:r>
              <a:rPr lang="en-US" sz="3400" b="1" dirty="0" smtClean="0">
                <a:solidFill>
                  <a:schemeClr val="bg1"/>
                </a:solidFill>
                <a:latin typeface="Helvetica Regular" charset="0"/>
                <a:cs typeface="Helvetica Regular" charset="0"/>
              </a:rPr>
              <a:t>DISCLAIMER</a:t>
            </a:r>
            <a:endParaRPr lang="en-US" sz="3400" b="1" dirty="0">
              <a:solidFill>
                <a:schemeClr val="bg1"/>
              </a:solidFill>
              <a:latin typeface="Helvetica Regular" charset="0"/>
              <a:cs typeface="Helvetica Regular"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1018" y="6314820"/>
            <a:ext cx="2557297" cy="426216"/>
          </a:xfrm>
          <a:prstGeom prst="rect">
            <a:avLst/>
          </a:prstGeom>
        </p:spPr>
      </p:pic>
    </p:spTree>
    <p:extLst>
      <p:ext uri="{BB962C8B-B14F-4D97-AF65-F5344CB8AC3E}">
        <p14:creationId xmlns:p14="http://schemas.microsoft.com/office/powerpoint/2010/main" val="1077866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893239" y="2101689"/>
            <a:ext cx="8387977" cy="4572000"/>
            <a:chOff x="1893239" y="2101689"/>
            <a:chExt cx="8387977" cy="4572000"/>
          </a:xfrm>
        </p:grpSpPr>
        <p:pic>
          <p:nvPicPr>
            <p:cNvPr id="3" name="Picture 2"/>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9" name="Picture 2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33" name="Picture 3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42" name="TextBox 41"/>
          <p:cNvSpPr txBox="1"/>
          <p:nvPr/>
        </p:nvSpPr>
        <p:spPr>
          <a:xfrm>
            <a:off x="6870330" y="1885512"/>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5000</a:t>
            </a:r>
            <a:endParaRPr lang="en-US" sz="1600" b="1" dirty="0">
              <a:solidFill>
                <a:prstClr val="white"/>
              </a:solidFill>
              <a:latin typeface="Helvetica Regular" charset="0"/>
              <a:ea typeface="Helvetica Regular" charset="0"/>
              <a:cs typeface="Helvetica Regular" charset="0"/>
            </a:endParaRPr>
          </a:p>
        </p:txBody>
      </p:sp>
      <p:sp>
        <p:nvSpPr>
          <p:cNvPr id="43" name="TextBox 42"/>
          <p:cNvSpPr txBox="1"/>
          <p:nvPr/>
        </p:nvSpPr>
        <p:spPr>
          <a:xfrm>
            <a:off x="4333091" y="1885512"/>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5000</a:t>
            </a:r>
            <a:endParaRPr lang="en-US" sz="1600" b="1" dirty="0">
              <a:solidFill>
                <a:prstClr val="white"/>
              </a:solidFill>
              <a:latin typeface="Helvetica Regular" charset="0"/>
              <a:ea typeface="Helvetica Regular" charset="0"/>
              <a:cs typeface="Helvetica Regular" charset="0"/>
            </a:endParaRPr>
          </a:p>
        </p:txBody>
      </p:sp>
      <p:sp>
        <p:nvSpPr>
          <p:cNvPr id="30" name="TextBox 29"/>
          <p:cNvSpPr txBox="1"/>
          <p:nvPr/>
        </p:nvSpPr>
        <p:spPr>
          <a:xfrm>
            <a:off x="4303391" y="2454287"/>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1200</a:t>
            </a:r>
            <a:endParaRPr lang="en-US" sz="1600" b="1" dirty="0">
              <a:solidFill>
                <a:prstClr val="white"/>
              </a:solidFill>
              <a:latin typeface="Helvetica Regular" charset="0"/>
              <a:ea typeface="Helvetica Regular" charset="0"/>
              <a:cs typeface="Helvetica Regular" charset="0"/>
            </a:endParaRPr>
          </a:p>
        </p:txBody>
      </p:sp>
      <p:sp>
        <p:nvSpPr>
          <p:cNvPr id="16" name="Rectangle 15"/>
          <p:cNvSpPr/>
          <p:nvPr/>
        </p:nvSpPr>
        <p:spPr>
          <a:xfrm>
            <a:off x="7922087" y="1470573"/>
            <a:ext cx="4054323" cy="1525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Helvetica Regular" charset="0"/>
                <a:ea typeface="Helvetica Regular" charset="0"/>
                <a:cs typeface="Helvetica Regular" charset="0"/>
              </a:rPr>
              <a:t>5000 / 5000 = $600</a:t>
            </a:r>
          </a:p>
          <a:p>
            <a:pPr algn="ctr"/>
            <a:r>
              <a:rPr lang="en-US" b="1" dirty="0">
                <a:solidFill>
                  <a:prstClr val="white"/>
                </a:solidFill>
                <a:latin typeface="Helvetica Regular" charset="0"/>
                <a:ea typeface="Helvetica Regular" charset="0"/>
                <a:cs typeface="Helvetica Regular" charset="0"/>
              </a:rPr>
              <a:t>3600 / 3600 = $300</a:t>
            </a:r>
          </a:p>
          <a:p>
            <a:pPr algn="ctr"/>
            <a:r>
              <a:rPr lang="en-US" b="1" dirty="0">
                <a:solidFill>
                  <a:prstClr val="white"/>
                </a:solidFill>
                <a:latin typeface="Helvetica Regular" charset="0"/>
                <a:ea typeface="Helvetica Regular" charset="0"/>
                <a:cs typeface="Helvetica Regular" charset="0"/>
              </a:rPr>
              <a:t>2400 / 2400 = $300</a:t>
            </a:r>
          </a:p>
          <a:p>
            <a:pPr algn="ctr"/>
            <a:r>
              <a:rPr lang="en-US" b="1" dirty="0">
                <a:solidFill>
                  <a:prstClr val="white"/>
                </a:solidFill>
                <a:latin typeface="Helvetica Regular" charset="0"/>
                <a:ea typeface="Helvetica Regular" charset="0"/>
                <a:cs typeface="Helvetica Regular" charset="0"/>
              </a:rPr>
              <a:t>1200 / 1200 = $</a:t>
            </a:r>
            <a:r>
              <a:rPr lang="en-US" b="1" dirty="0" smtClean="0">
                <a:solidFill>
                  <a:prstClr val="white"/>
                </a:solidFill>
                <a:latin typeface="Helvetica Regular" charset="0"/>
                <a:ea typeface="Helvetica Regular" charset="0"/>
                <a:cs typeface="Helvetica Regular" charset="0"/>
              </a:rPr>
              <a:t>300</a:t>
            </a:r>
          </a:p>
          <a:p>
            <a:pPr algn="ctr"/>
            <a:r>
              <a:rPr lang="en-US" b="1" dirty="0" smtClean="0">
                <a:solidFill>
                  <a:prstClr val="white"/>
                </a:solidFill>
                <a:latin typeface="Helvetica Regular" charset="0"/>
                <a:ea typeface="Helvetica Regular" charset="0"/>
                <a:cs typeface="Helvetica Regular" charset="0"/>
              </a:rPr>
              <a:t>                    $1,500</a:t>
            </a:r>
            <a:endParaRPr lang="en-US" b="1" baseline="30000" dirty="0">
              <a:solidFill>
                <a:prstClr val="white"/>
              </a:solidFill>
              <a:latin typeface="Helvetica Regular" charset="0"/>
              <a:ea typeface="Helvetica Regular" charset="0"/>
              <a:cs typeface="Helvetica Regular" charset="0"/>
            </a:endParaRPr>
          </a:p>
        </p:txBody>
      </p:sp>
      <p:sp>
        <p:nvSpPr>
          <p:cNvPr id="17" name="Rectangle 16"/>
          <p:cNvSpPr/>
          <p:nvPr/>
        </p:nvSpPr>
        <p:spPr>
          <a:xfrm>
            <a:off x="204747" y="1463673"/>
            <a:ext cx="4047620" cy="15322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Helvetica Regular" charset="0"/>
                <a:ea typeface="Helvetica Regular" charset="0"/>
                <a:cs typeface="Helvetica Regular" charset="0"/>
              </a:rPr>
              <a:t>5000 / 5000 = $600</a:t>
            </a:r>
          </a:p>
          <a:p>
            <a:pPr algn="ctr"/>
            <a:r>
              <a:rPr lang="en-US" b="1" dirty="0">
                <a:solidFill>
                  <a:prstClr val="white"/>
                </a:solidFill>
                <a:latin typeface="Helvetica Regular" charset="0"/>
                <a:ea typeface="Helvetica Regular" charset="0"/>
                <a:cs typeface="Helvetica Regular" charset="0"/>
              </a:rPr>
              <a:t>3600 / 3600 = $300</a:t>
            </a:r>
          </a:p>
          <a:p>
            <a:pPr algn="ctr"/>
            <a:r>
              <a:rPr lang="en-US" b="1" dirty="0">
                <a:solidFill>
                  <a:prstClr val="white"/>
                </a:solidFill>
                <a:latin typeface="Helvetica Regular" charset="0"/>
                <a:ea typeface="Helvetica Regular" charset="0"/>
                <a:cs typeface="Helvetica Regular" charset="0"/>
              </a:rPr>
              <a:t>2400 / 2400 = $300</a:t>
            </a:r>
          </a:p>
          <a:p>
            <a:pPr algn="ctr"/>
            <a:r>
              <a:rPr lang="en-US" b="1" dirty="0" smtClean="0">
                <a:solidFill>
                  <a:prstClr val="white"/>
                </a:solidFill>
                <a:latin typeface="Helvetica Regular" charset="0"/>
                <a:ea typeface="Helvetica Regular" charset="0"/>
                <a:cs typeface="Helvetica Regular" charset="0"/>
              </a:rPr>
              <a:t>1200 / </a:t>
            </a:r>
            <a:r>
              <a:rPr lang="en-US" b="1" dirty="0">
                <a:solidFill>
                  <a:prstClr val="white"/>
                </a:solidFill>
                <a:latin typeface="Helvetica Regular" charset="0"/>
                <a:ea typeface="Helvetica Regular" charset="0"/>
                <a:cs typeface="Helvetica Regular" charset="0"/>
              </a:rPr>
              <a:t>1200 = $</a:t>
            </a:r>
            <a:r>
              <a:rPr lang="en-US" b="1" dirty="0" smtClean="0">
                <a:solidFill>
                  <a:prstClr val="white"/>
                </a:solidFill>
                <a:latin typeface="Helvetica Regular" charset="0"/>
                <a:ea typeface="Helvetica Regular" charset="0"/>
                <a:cs typeface="Helvetica Regular" charset="0"/>
              </a:rPr>
              <a:t>300</a:t>
            </a:r>
          </a:p>
          <a:p>
            <a:pPr algn="ctr"/>
            <a:r>
              <a:rPr lang="en-US" b="1" dirty="0" smtClean="0">
                <a:solidFill>
                  <a:prstClr val="white"/>
                </a:solidFill>
                <a:latin typeface="Helvetica Regular" charset="0"/>
                <a:ea typeface="Helvetica Regular" charset="0"/>
                <a:cs typeface="Helvetica Regular" charset="0"/>
              </a:rPr>
              <a:t>                    $1,500</a:t>
            </a:r>
            <a:endParaRPr lang="en-US" b="1" baseline="30000" dirty="0">
              <a:solidFill>
                <a:prstClr val="white"/>
              </a:solidFill>
              <a:latin typeface="Helvetica Regular" charset="0"/>
              <a:ea typeface="Helvetica Regular" charset="0"/>
              <a:cs typeface="Helvetica Regular" charset="0"/>
            </a:endParaRPr>
          </a:p>
        </p:txBody>
      </p:sp>
      <p:cxnSp>
        <p:nvCxnSpPr>
          <p:cNvPr id="35" name="Straight Connector 34"/>
          <p:cNvCxnSpPr/>
          <p:nvPr/>
        </p:nvCxnSpPr>
        <p:spPr>
          <a:xfrm>
            <a:off x="1174595" y="2653990"/>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906108" y="2653990"/>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1550" y="2454287"/>
            <a:ext cx="1650381" cy="338554"/>
          </a:xfrm>
          <a:prstGeom prst="rect">
            <a:avLst/>
          </a:prstGeom>
          <a:noFill/>
        </p:spPr>
        <p:txBody>
          <a:bodyPr wrap="square" rtlCol="0">
            <a:spAutoFit/>
          </a:bodyPr>
          <a:lstStyle/>
          <a:p>
            <a:pPr defTabSz="914400"/>
            <a:r>
              <a:rPr lang="en-US" sz="1600" b="1" dirty="0" smtClean="0">
                <a:solidFill>
                  <a:prstClr val="white"/>
                </a:solidFill>
                <a:latin typeface="Helvetica Regular" charset="0"/>
                <a:ea typeface="Helvetica Regular" charset="0"/>
                <a:cs typeface="Helvetica Regular" charset="0"/>
              </a:rPr>
              <a:t>1200</a:t>
            </a:r>
            <a:endParaRPr lang="en-US" sz="1600" b="1" dirty="0">
              <a:solidFill>
                <a:prstClr val="white"/>
              </a:solidFill>
              <a:latin typeface="Helvetica Regular" charset="0"/>
              <a:ea typeface="Helvetica Regular" charset="0"/>
              <a:cs typeface="Helvetica Regular" charset="0"/>
            </a:endParaRPr>
          </a:p>
        </p:txBody>
      </p:sp>
      <p:sp>
        <p:nvSpPr>
          <p:cNvPr id="18" name="TextBox 17"/>
          <p:cNvSpPr txBox="1"/>
          <p:nvPr/>
        </p:nvSpPr>
        <p:spPr>
          <a:xfrm>
            <a:off x="-2" y="1034244"/>
            <a:ext cx="12192003" cy="369328"/>
          </a:xfrm>
          <a:prstGeom prst="rect">
            <a:avLst/>
          </a:prstGeom>
          <a:noFill/>
        </p:spPr>
        <p:txBody>
          <a:bodyPr wrap="square" lIns="91414" tIns="45718" rIns="91414" bIns="45718" rtlCol="0">
            <a:spAutoFit/>
          </a:bodyPr>
          <a:lstStyle/>
          <a:p>
            <a:pPr algn="ctr">
              <a:lnSpc>
                <a:spcPct val="90000"/>
              </a:lnSpc>
            </a:pPr>
            <a:r>
              <a:rPr lang="en-US" sz="2000" b="1" kern="1100" dirty="0">
                <a:ln w="3175">
                  <a:noFill/>
                </a:ln>
                <a:solidFill>
                  <a:prstClr val="white"/>
                </a:solidFill>
                <a:latin typeface="Helvetica Regular" charset="0"/>
                <a:ea typeface="Helvetica Regular" charset="0"/>
                <a:cs typeface="Helvetica Regular" charset="0"/>
              </a:rPr>
              <a:t>BV AND IBV ARE TRACKED DAILY AND COMMISSIONS ARE </a:t>
            </a:r>
            <a:r>
              <a:rPr lang="en-US" sz="2000" b="1" kern="1100" dirty="0" smtClean="0">
                <a:ln w="3175">
                  <a:noFill/>
                </a:ln>
                <a:solidFill>
                  <a:prstClr val="white"/>
                </a:solidFill>
                <a:latin typeface="Helvetica Regular" charset="0"/>
                <a:ea typeface="Helvetica Regular" charset="0"/>
                <a:cs typeface="Helvetica Regular" charset="0"/>
              </a:rPr>
              <a:t>CALCULATED WEEKLY</a:t>
            </a:r>
            <a:endParaRPr lang="en-US" sz="2000" b="1" kern="1100" dirty="0">
              <a:ln w="3175">
                <a:noFill/>
              </a:ln>
              <a:solidFill>
                <a:prstClr val="white"/>
              </a:solidFill>
              <a:latin typeface="Helvetica Regular" charset="0"/>
              <a:ea typeface="Helvetica Regular" charset="0"/>
              <a:cs typeface="Helvetica Regular" charset="0"/>
            </a:endParaRPr>
          </a:p>
        </p:txBody>
      </p:sp>
      <p:sp>
        <p:nvSpPr>
          <p:cNvPr id="37" name="TextBox 36"/>
          <p:cNvSpPr txBox="1"/>
          <p:nvPr/>
        </p:nvSpPr>
        <p:spPr>
          <a:xfrm>
            <a:off x="4317341" y="2261519"/>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2400</a:t>
            </a:r>
            <a:endParaRPr lang="en-US" sz="1600" b="1" dirty="0">
              <a:solidFill>
                <a:prstClr val="white"/>
              </a:solidFill>
              <a:latin typeface="Helvetica Regular" charset="0"/>
              <a:ea typeface="Helvetica Regular" charset="0"/>
              <a:cs typeface="Helvetica Regular" charset="0"/>
            </a:endParaRPr>
          </a:p>
        </p:txBody>
      </p:sp>
      <p:sp>
        <p:nvSpPr>
          <p:cNvPr id="36" name="TextBox 35"/>
          <p:cNvSpPr txBox="1"/>
          <p:nvPr/>
        </p:nvSpPr>
        <p:spPr>
          <a:xfrm>
            <a:off x="6854512" y="2261519"/>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2400</a:t>
            </a:r>
            <a:endParaRPr lang="en-US" sz="1600" b="1" dirty="0">
              <a:solidFill>
                <a:prstClr val="white"/>
              </a:solidFill>
              <a:latin typeface="Helvetica Regular" charset="0"/>
              <a:ea typeface="Helvetica Regular" charset="0"/>
              <a:cs typeface="Helvetica Regular" charset="0"/>
            </a:endParaRPr>
          </a:p>
        </p:txBody>
      </p:sp>
      <p:sp>
        <p:nvSpPr>
          <p:cNvPr id="41" name="TextBox 40"/>
          <p:cNvSpPr txBox="1"/>
          <p:nvPr/>
        </p:nvSpPr>
        <p:spPr>
          <a:xfrm>
            <a:off x="4325216" y="2070384"/>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3600</a:t>
            </a:r>
            <a:endParaRPr lang="en-US" sz="1600" b="1" dirty="0">
              <a:solidFill>
                <a:prstClr val="white"/>
              </a:solidFill>
              <a:latin typeface="Helvetica Regular" charset="0"/>
              <a:ea typeface="Helvetica Regular" charset="0"/>
              <a:cs typeface="Helvetica Regular" charset="0"/>
            </a:endParaRP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40" name="TextBox 39"/>
          <p:cNvSpPr txBox="1"/>
          <p:nvPr/>
        </p:nvSpPr>
        <p:spPr>
          <a:xfrm>
            <a:off x="6868314" y="2078093"/>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3600</a:t>
            </a:r>
            <a:endParaRPr lang="en-US" sz="1600" b="1" dirty="0">
              <a:solidFill>
                <a:prstClr val="white"/>
              </a:solidFill>
              <a:latin typeface="Helvetica Regular" charset="0"/>
              <a:ea typeface="Helvetica Regular" charset="0"/>
              <a:cs typeface="Helvetica Regular" charset="0"/>
            </a:endParaRPr>
          </a:p>
        </p:txBody>
      </p:sp>
      <p:sp>
        <p:nvSpPr>
          <p:cNvPr id="10" name="TextBox 9"/>
          <p:cNvSpPr txBox="1"/>
          <p:nvPr/>
        </p:nvSpPr>
        <p:spPr>
          <a:xfrm>
            <a:off x="3360234" y="1992351"/>
            <a:ext cx="892133" cy="584775"/>
          </a:xfrm>
          <a:prstGeom prst="rect">
            <a:avLst/>
          </a:prstGeom>
          <a:noFill/>
        </p:spPr>
        <p:txBody>
          <a:bodyPr wrap="square" rtlCol="0">
            <a:spAutoFit/>
          </a:bodyPr>
          <a:lstStyle/>
          <a:p>
            <a:pPr algn="ctr"/>
            <a:r>
              <a:rPr lang="en-US" sz="3200" b="1" dirty="0" smtClean="0">
                <a:ln>
                  <a:solidFill>
                    <a:schemeClr val="bg1"/>
                  </a:solidFill>
                </a:ln>
                <a:solidFill>
                  <a:srgbClr val="DC4E00"/>
                </a:solidFill>
                <a:latin typeface="Helvetica Regular" charset="0"/>
                <a:ea typeface="Helvetica Regular" charset="0"/>
                <a:cs typeface="Helvetica Regular" charset="0"/>
              </a:rPr>
              <a:t>BV</a:t>
            </a:r>
            <a:endParaRPr lang="en-US" sz="3200" b="1" dirty="0">
              <a:ln>
                <a:solidFill>
                  <a:schemeClr val="bg1"/>
                </a:solidFill>
              </a:ln>
              <a:solidFill>
                <a:srgbClr val="DC4E00"/>
              </a:solidFill>
              <a:latin typeface="Helvetica Regular" charset="0"/>
              <a:ea typeface="Helvetica Regular" charset="0"/>
              <a:cs typeface="Helvetica Regular" charset="0"/>
            </a:endParaRPr>
          </a:p>
        </p:txBody>
      </p:sp>
      <p:sp>
        <p:nvSpPr>
          <p:cNvPr id="38" name="TextBox 37"/>
          <p:cNvSpPr txBox="1"/>
          <p:nvPr/>
        </p:nvSpPr>
        <p:spPr>
          <a:xfrm>
            <a:off x="7924800" y="1992351"/>
            <a:ext cx="892133" cy="584775"/>
          </a:xfrm>
          <a:prstGeom prst="rect">
            <a:avLst/>
          </a:prstGeom>
          <a:noFill/>
        </p:spPr>
        <p:txBody>
          <a:bodyPr wrap="square" rtlCol="0">
            <a:spAutoFit/>
          </a:bodyPr>
          <a:lstStyle/>
          <a:p>
            <a:pPr algn="ctr"/>
            <a:r>
              <a:rPr lang="en-US" sz="3200" b="1" dirty="0" smtClean="0">
                <a:ln>
                  <a:solidFill>
                    <a:schemeClr val="bg1"/>
                  </a:solidFill>
                </a:ln>
                <a:solidFill>
                  <a:srgbClr val="93BF3E"/>
                </a:solidFill>
                <a:latin typeface="Helvetica Regular" charset="0"/>
                <a:ea typeface="Helvetica Regular" charset="0"/>
                <a:cs typeface="Helvetica Regular" charset="0"/>
              </a:rPr>
              <a:t>IBV</a:t>
            </a:r>
            <a:endParaRPr lang="en-US" sz="3200" b="1" dirty="0">
              <a:ln>
                <a:solidFill>
                  <a:schemeClr val="bg1"/>
                </a:solidFill>
              </a:ln>
              <a:solidFill>
                <a:srgbClr val="93BF3E"/>
              </a:solidFill>
              <a:latin typeface="Helvetica Regular" charset="0"/>
              <a:ea typeface="Helvetica Regular" charset="0"/>
              <a:cs typeface="Helvetica Regular" charset="0"/>
            </a:endParaRP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a:solidFill>
                  <a:srgbClr val="0FB7FF"/>
                </a:solidFill>
                <a:latin typeface="Helvetica Regular" charset="0"/>
                <a:cs typeface="Helvetica Regular" charset="0"/>
              </a:rPr>
              <a:t>HOW COMMISSIONS ARE EARNED</a:t>
            </a:r>
          </a:p>
        </p:txBody>
      </p:sp>
      <p:sp>
        <p:nvSpPr>
          <p:cNvPr id="71" name="Rectangle 22"/>
          <p:cNvSpPr>
            <a:spLocks noChangeArrowheads="1"/>
          </p:cNvSpPr>
          <p:nvPr/>
        </p:nvSpPr>
        <p:spPr bwMode="auto">
          <a:xfrm>
            <a:off x="0" y="6309088"/>
            <a:ext cx="12192000"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en-US" sz="2000" b="1" dirty="0">
                <a:ln w="3175">
                  <a:noFill/>
                </a:ln>
                <a:solidFill>
                  <a:prstClr val="white"/>
                </a:solidFill>
                <a:latin typeface="Helvetica Regular" charset="0"/>
                <a:cs typeface="Helvetica Regular" charset="0"/>
              </a:rPr>
              <a:t>TOTAL WEEKLY POTENTIAL $3,000 PER BDC</a:t>
            </a:r>
          </a:p>
        </p:txBody>
      </p:sp>
    </p:spTree>
    <p:extLst>
      <p:ext uri="{BB962C8B-B14F-4D97-AF65-F5344CB8AC3E}">
        <p14:creationId xmlns:p14="http://schemas.microsoft.com/office/powerpoint/2010/main" val="853497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10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1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fade">
                                      <p:cBhvr>
                                        <p:cTn id="36" dur="500"/>
                                        <p:tgtEl>
                                          <p:spTgt spid="1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1000"/>
                                        <p:tgtEl>
                                          <p:spTgt spid="26"/>
                                        </p:tgtEl>
                                      </p:cBhvr>
                                    </p:animEffect>
                                  </p:childTnLst>
                                </p:cTn>
                              </p:par>
                              <p:par>
                                <p:cTn id="42" presetID="2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1000"/>
                                        <p:tgtEl>
                                          <p:spTgt spid="27"/>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6">
                                            <p:txEl>
                                              <p:pRg st="3" end="3"/>
                                            </p:txEl>
                                          </p:spTgt>
                                        </p:tgtEl>
                                        <p:attrNameLst>
                                          <p:attrName>style.visibility</p:attrName>
                                        </p:attrNameLst>
                                      </p:cBhvr>
                                      <p:to>
                                        <p:strVal val="visible"/>
                                      </p:to>
                                    </p:set>
                                    <p:animEffect transition="in" filter="fade">
                                      <p:cBhvr>
                                        <p:cTn id="55" dur="500"/>
                                        <p:tgtEl>
                                          <p:spTgt spid="1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1000"/>
                                        <p:tgtEl>
                                          <p:spTgt spid="2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500"/>
                                        <p:tgtEl>
                                          <p:spTgt spid="17">
                                            <p:txEl>
                                              <p:pRg st="2" end="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6">
                                            <p:txEl>
                                              <p:pRg st="2" end="2"/>
                                            </p:txEl>
                                          </p:spTgt>
                                        </p:tgtEl>
                                        <p:attrNameLst>
                                          <p:attrName>style.visibility</p:attrName>
                                        </p:attrNameLst>
                                      </p:cBhvr>
                                      <p:to>
                                        <p:strVal val="visible"/>
                                      </p:to>
                                    </p:set>
                                    <p:animEffect transition="in" filter="fade">
                                      <p:cBhvr>
                                        <p:cTn id="74" dur="500"/>
                                        <p:tgtEl>
                                          <p:spTgt spid="1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1000"/>
                                        <p:tgtEl>
                                          <p:spTgt spid="29"/>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17">
                                            <p:txEl>
                                              <p:pRg st="1" end="1"/>
                                            </p:txEl>
                                          </p:spTgt>
                                        </p:tgtEl>
                                        <p:attrNameLst>
                                          <p:attrName>style.visibility</p:attrName>
                                        </p:attrNameLst>
                                      </p:cBhvr>
                                      <p:to>
                                        <p:strVal val="visible"/>
                                      </p:to>
                                    </p:set>
                                    <p:animEffect transition="in" filter="fade">
                                      <p:cBhvr>
                                        <p:cTn id="90" dur="500"/>
                                        <p:tgtEl>
                                          <p:spTgt spid="17">
                                            <p:txEl>
                                              <p:pRg st="1" end="1"/>
                                            </p:txEl>
                                          </p:spTgt>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16">
                                            <p:txEl>
                                              <p:pRg st="1" end="1"/>
                                            </p:txEl>
                                          </p:spTgt>
                                        </p:tgtEl>
                                        <p:attrNameLst>
                                          <p:attrName>style.visibility</p:attrName>
                                        </p:attrNameLst>
                                      </p:cBhvr>
                                      <p:to>
                                        <p:strVal val="visible"/>
                                      </p:to>
                                    </p:set>
                                    <p:animEffect transition="in" filter="fade">
                                      <p:cBhvr>
                                        <p:cTn id="94" dur="500"/>
                                        <p:tgtEl>
                                          <p:spTgt spid="16">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wipe(down)">
                                      <p:cBhvr>
                                        <p:cTn id="99" dur="1000"/>
                                        <p:tgtEl>
                                          <p:spTgt spid="33"/>
                                        </p:tgtEl>
                                      </p:cBhvr>
                                    </p:animEffec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childTnLst>
                          </p:cTn>
                        </p:par>
                        <p:par>
                          <p:cTn id="107" fill="hold">
                            <p:stCondLst>
                              <p:cond delay="1500"/>
                            </p:stCondLst>
                            <p:childTnLst>
                              <p:par>
                                <p:cTn id="108" presetID="10" presetClass="entr" presetSubtype="0" fill="hold" nodeType="afterEffect">
                                  <p:stCondLst>
                                    <p:cond delay="0"/>
                                  </p:stCondLst>
                                  <p:childTnLst>
                                    <p:set>
                                      <p:cBhvr>
                                        <p:cTn id="109" dur="1" fill="hold">
                                          <p:stCondLst>
                                            <p:cond delay="0"/>
                                          </p:stCondLst>
                                        </p:cTn>
                                        <p:tgtEl>
                                          <p:spTgt spid="17">
                                            <p:txEl>
                                              <p:pRg st="0" end="0"/>
                                            </p:txEl>
                                          </p:spTgt>
                                        </p:tgtEl>
                                        <p:attrNameLst>
                                          <p:attrName>style.visibility</p:attrName>
                                        </p:attrNameLst>
                                      </p:cBhvr>
                                      <p:to>
                                        <p:strVal val="visible"/>
                                      </p:to>
                                    </p:set>
                                    <p:animEffect transition="in" filter="fade">
                                      <p:cBhvr>
                                        <p:cTn id="110" dur="500"/>
                                        <p:tgtEl>
                                          <p:spTgt spid="17">
                                            <p:txEl>
                                              <p:pRg st="0" end="0"/>
                                            </p:txEl>
                                          </p:spTgt>
                                        </p:tgtEl>
                                      </p:cBhvr>
                                    </p:animEffect>
                                  </p:childTnLst>
                                </p:cTn>
                              </p:par>
                            </p:childTnLst>
                          </p:cTn>
                        </p:par>
                        <p:par>
                          <p:cTn id="111" fill="hold">
                            <p:stCondLst>
                              <p:cond delay="2000"/>
                            </p:stCondLst>
                            <p:childTnLst>
                              <p:par>
                                <p:cTn id="112" presetID="10" presetClass="entr" presetSubtype="0" fill="hold" nodeType="afterEffect">
                                  <p:stCondLst>
                                    <p:cond delay="0"/>
                                  </p:stCondLst>
                                  <p:childTnLst>
                                    <p:set>
                                      <p:cBhvr>
                                        <p:cTn id="113" dur="1" fill="hold">
                                          <p:stCondLst>
                                            <p:cond delay="0"/>
                                          </p:stCondLst>
                                        </p:cTn>
                                        <p:tgtEl>
                                          <p:spTgt spid="16">
                                            <p:txEl>
                                              <p:pRg st="0" end="0"/>
                                            </p:txEl>
                                          </p:spTgt>
                                        </p:tgtEl>
                                        <p:attrNameLst>
                                          <p:attrName>style.visibility</p:attrName>
                                        </p:attrNameLst>
                                      </p:cBhvr>
                                      <p:to>
                                        <p:strVal val="visible"/>
                                      </p:to>
                                    </p:set>
                                    <p:animEffect transition="in" filter="fade">
                                      <p:cBhvr>
                                        <p:cTn id="114" dur="500"/>
                                        <p:tgtEl>
                                          <p:spTgt spid="16">
                                            <p:txEl>
                                              <p:pRg st="0" end="0"/>
                                            </p:txEl>
                                          </p:spTgt>
                                        </p:tgtEl>
                                      </p:cBhvr>
                                    </p:animEffect>
                                  </p:childTnLst>
                                </p:cTn>
                              </p:par>
                            </p:childTnLst>
                          </p:cTn>
                        </p:par>
                        <p:par>
                          <p:cTn id="115" fill="hold">
                            <p:stCondLst>
                              <p:cond delay="2500"/>
                            </p:stCondLst>
                            <p:childTnLst>
                              <p:par>
                                <p:cTn id="116" presetID="55" presetClass="entr" presetSubtype="0" fill="hold" nodeType="after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p:cTn id="118" dur="1000" fill="hold"/>
                                        <p:tgtEl>
                                          <p:spTgt spid="35"/>
                                        </p:tgtEl>
                                        <p:attrNameLst>
                                          <p:attrName>ppt_w</p:attrName>
                                        </p:attrNameLst>
                                      </p:cBhvr>
                                      <p:tavLst>
                                        <p:tav tm="0">
                                          <p:val>
                                            <p:strVal val="#ppt_w*0.70"/>
                                          </p:val>
                                        </p:tav>
                                        <p:tav tm="100000">
                                          <p:val>
                                            <p:strVal val="#ppt_w"/>
                                          </p:val>
                                        </p:tav>
                                      </p:tavLst>
                                    </p:anim>
                                    <p:anim calcmode="lin" valueType="num">
                                      <p:cBhvr>
                                        <p:cTn id="119" dur="1000" fill="hold"/>
                                        <p:tgtEl>
                                          <p:spTgt spid="35"/>
                                        </p:tgtEl>
                                        <p:attrNameLst>
                                          <p:attrName>ppt_h</p:attrName>
                                        </p:attrNameLst>
                                      </p:cBhvr>
                                      <p:tavLst>
                                        <p:tav tm="0">
                                          <p:val>
                                            <p:strVal val="#ppt_h"/>
                                          </p:val>
                                        </p:tav>
                                        <p:tav tm="100000">
                                          <p:val>
                                            <p:strVal val="#ppt_h"/>
                                          </p:val>
                                        </p:tav>
                                      </p:tavLst>
                                    </p:anim>
                                    <p:animEffect transition="in" filter="fade">
                                      <p:cBhvr>
                                        <p:cTn id="120" dur="1000"/>
                                        <p:tgtEl>
                                          <p:spTgt spid="35"/>
                                        </p:tgtEl>
                                      </p:cBhvr>
                                    </p:animEffect>
                                  </p:childTnLst>
                                </p:cTn>
                              </p:par>
                              <p:par>
                                <p:cTn id="121" presetID="55" presetClass="entr" presetSubtype="0" fill="hold" nodeType="with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p:cTn id="123" dur="1000" fill="hold"/>
                                        <p:tgtEl>
                                          <p:spTgt spid="46"/>
                                        </p:tgtEl>
                                        <p:attrNameLst>
                                          <p:attrName>ppt_w</p:attrName>
                                        </p:attrNameLst>
                                      </p:cBhvr>
                                      <p:tavLst>
                                        <p:tav tm="0">
                                          <p:val>
                                            <p:strVal val="#ppt_w*0.70"/>
                                          </p:val>
                                        </p:tav>
                                        <p:tav tm="100000">
                                          <p:val>
                                            <p:strVal val="#ppt_w"/>
                                          </p:val>
                                        </p:tav>
                                      </p:tavLst>
                                    </p:anim>
                                    <p:anim calcmode="lin" valueType="num">
                                      <p:cBhvr>
                                        <p:cTn id="124" dur="1000" fill="hold"/>
                                        <p:tgtEl>
                                          <p:spTgt spid="46"/>
                                        </p:tgtEl>
                                        <p:attrNameLst>
                                          <p:attrName>ppt_h</p:attrName>
                                        </p:attrNameLst>
                                      </p:cBhvr>
                                      <p:tavLst>
                                        <p:tav tm="0">
                                          <p:val>
                                            <p:strVal val="#ppt_h"/>
                                          </p:val>
                                        </p:tav>
                                        <p:tav tm="100000">
                                          <p:val>
                                            <p:strVal val="#ppt_h"/>
                                          </p:val>
                                        </p:tav>
                                      </p:tavLst>
                                    </p:anim>
                                    <p:animEffect transition="in" filter="fade">
                                      <p:cBhvr>
                                        <p:cTn id="125" dur="1000"/>
                                        <p:tgtEl>
                                          <p:spTgt spid="46"/>
                                        </p:tgtEl>
                                      </p:cBhvr>
                                    </p:animEffect>
                                  </p:childTnLst>
                                </p:cTn>
                              </p:par>
                            </p:childTnLst>
                          </p:cTn>
                        </p:par>
                        <p:par>
                          <p:cTn id="126" fill="hold">
                            <p:stCondLst>
                              <p:cond delay="3500"/>
                            </p:stCondLst>
                            <p:childTnLst>
                              <p:par>
                                <p:cTn id="127" presetID="10" presetClass="entr" presetSubtype="0" fill="hold" nodeType="afterEffect">
                                  <p:stCondLst>
                                    <p:cond delay="0"/>
                                  </p:stCondLst>
                                  <p:childTnLst>
                                    <p:set>
                                      <p:cBhvr>
                                        <p:cTn id="128" dur="1" fill="hold">
                                          <p:stCondLst>
                                            <p:cond delay="0"/>
                                          </p:stCondLst>
                                        </p:cTn>
                                        <p:tgtEl>
                                          <p:spTgt spid="17">
                                            <p:txEl>
                                              <p:pRg st="4" end="4"/>
                                            </p:txEl>
                                          </p:spTgt>
                                        </p:tgtEl>
                                        <p:attrNameLst>
                                          <p:attrName>style.visibility</p:attrName>
                                        </p:attrNameLst>
                                      </p:cBhvr>
                                      <p:to>
                                        <p:strVal val="visible"/>
                                      </p:to>
                                    </p:set>
                                    <p:animEffect transition="in" filter="fade">
                                      <p:cBhvr>
                                        <p:cTn id="129" dur="500"/>
                                        <p:tgtEl>
                                          <p:spTgt spid="17">
                                            <p:txEl>
                                              <p:pRg st="4" end="4"/>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16">
                                            <p:txEl>
                                              <p:pRg st="4" end="4"/>
                                            </p:txEl>
                                          </p:spTgt>
                                        </p:tgtEl>
                                        <p:attrNameLst>
                                          <p:attrName>style.visibility</p:attrName>
                                        </p:attrNameLst>
                                      </p:cBhvr>
                                      <p:to>
                                        <p:strVal val="visible"/>
                                      </p:to>
                                    </p:set>
                                    <p:animEffect transition="in" filter="fade">
                                      <p:cBhvr>
                                        <p:cTn id="132" dur="500"/>
                                        <p:tgtEl>
                                          <p:spTgt spid="16">
                                            <p:txEl>
                                              <p:pRg st="4" end="4"/>
                                            </p:txEl>
                                          </p:spTgt>
                                        </p:tgtEl>
                                      </p:cBhvr>
                                    </p:animEffect>
                                  </p:childTnLst>
                                </p:cTn>
                              </p:par>
                            </p:childTnLst>
                          </p:cTn>
                        </p:par>
                        <p:par>
                          <p:cTn id="133" fill="hold">
                            <p:stCondLst>
                              <p:cond delay="4000"/>
                            </p:stCondLst>
                            <p:childTnLst>
                              <p:par>
                                <p:cTn id="134" presetID="10" presetClass="entr" presetSubtype="0" fill="hold" grpId="0" nodeType="afterEffect">
                                  <p:stCondLst>
                                    <p:cond delay="0"/>
                                  </p:stCondLst>
                                  <p:childTnLst>
                                    <p:set>
                                      <p:cBhvr>
                                        <p:cTn id="135" dur="1" fill="hold">
                                          <p:stCondLst>
                                            <p:cond delay="0"/>
                                          </p:stCondLst>
                                        </p:cTn>
                                        <p:tgtEl>
                                          <p:spTgt spid="71"/>
                                        </p:tgtEl>
                                        <p:attrNameLst>
                                          <p:attrName>style.visibility</p:attrName>
                                        </p:attrNameLst>
                                      </p:cBhvr>
                                      <p:to>
                                        <p:strVal val="visible"/>
                                      </p:to>
                                    </p:set>
                                    <p:animEffect transition="in" filter="fade">
                                      <p:cBhvr>
                                        <p:cTn id="1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0" grpId="0"/>
      <p:bldP spid="16" grpId="0"/>
      <p:bldP spid="17" grpId="0"/>
      <p:bldP spid="24" grpId="0"/>
      <p:bldP spid="37" grpId="0"/>
      <p:bldP spid="36" grpId="0"/>
      <p:bldP spid="41" grpId="0"/>
      <p:bldP spid="40" grpId="0"/>
      <p:bldP spid="10" grpId="0"/>
      <p:bldP spid="38"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7959169" y="709054"/>
            <a:ext cx="3545418" cy="180166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587"/>
            <a:ext cx="7486952" cy="6858000"/>
          </a:xfrm>
          <a:prstGeom prst="rect">
            <a:avLst/>
          </a:prstGeom>
        </p:spPr>
      </p:pic>
      <p:sp>
        <p:nvSpPr>
          <p:cNvPr id="13" name="Rectangle 12"/>
          <p:cNvSpPr/>
          <p:nvPr/>
        </p:nvSpPr>
        <p:spPr>
          <a:xfrm>
            <a:off x="8099380" y="853013"/>
            <a:ext cx="3969047" cy="1513744"/>
          </a:xfrm>
          <a:prstGeom prst="rect">
            <a:avLst/>
          </a:prstGeom>
        </p:spPr>
        <p:txBody>
          <a:bodyPr wrap="square" lIns="91414" tIns="45718" rIns="91414" bIns="45718">
            <a:spAutoFit/>
          </a:bodyPr>
          <a:lstStyle/>
          <a:p>
            <a:pPr>
              <a:lnSpc>
                <a:spcPct val="90000"/>
              </a:lnSpc>
              <a:tabLst>
                <a:tab pos="114265" algn="l"/>
              </a:tabLst>
            </a:pPr>
            <a:r>
              <a:rPr lang="en-US" sz="3400" b="1" spc="100" dirty="0" smtClean="0">
                <a:solidFill>
                  <a:schemeClr val="bg1"/>
                </a:solidFill>
                <a:latin typeface="Helvetica Regular" charset="0"/>
                <a:cs typeface="Helvetica Regular" charset="0"/>
              </a:rPr>
              <a:t>INCOME AND HOUSEHOLD </a:t>
            </a:r>
          </a:p>
          <a:p>
            <a:pPr>
              <a:lnSpc>
                <a:spcPct val="90000"/>
              </a:lnSpc>
              <a:tabLst>
                <a:tab pos="114265" algn="l"/>
              </a:tabLst>
            </a:pPr>
            <a:r>
              <a:rPr lang="en-US" sz="3400" b="1" spc="100" dirty="0" smtClean="0">
                <a:solidFill>
                  <a:schemeClr val="bg1"/>
                </a:solidFill>
                <a:latin typeface="Helvetica Regular" charset="0"/>
                <a:cs typeface="Helvetica Regular" charset="0"/>
              </a:rPr>
              <a:t>STATISTICS</a:t>
            </a:r>
            <a:endParaRPr lang="en-US" sz="3400" b="1" spc="100" dirty="0">
              <a:solidFill>
                <a:schemeClr val="bg1"/>
              </a:solidFill>
              <a:latin typeface="Helvetica Regular" charset="0"/>
              <a:cs typeface="Helvetica Regular" charset="0"/>
            </a:endParaRPr>
          </a:p>
        </p:txBody>
      </p:sp>
      <p:sp>
        <p:nvSpPr>
          <p:cNvPr id="7" name="TextBox 6"/>
          <p:cNvSpPr txBox="1"/>
          <p:nvPr/>
        </p:nvSpPr>
        <p:spPr>
          <a:xfrm>
            <a:off x="7986110" y="2717170"/>
            <a:ext cx="3961247" cy="2308320"/>
          </a:xfrm>
          <a:prstGeom prst="rect">
            <a:avLst/>
          </a:prstGeom>
          <a:noFill/>
        </p:spPr>
        <p:txBody>
          <a:bodyPr wrap="square" lIns="91414" tIns="45718" rIns="91414" bIns="45718" rtlCol="0">
            <a:spAutoFit/>
          </a:bodyPr>
          <a:lstStyle/>
          <a:p>
            <a:r>
              <a:rPr lang="en-US" sz="2200" b="1" dirty="0" smtClean="0">
                <a:ln w="3175">
                  <a:noFill/>
                </a:ln>
                <a:latin typeface="Helvetica Regular" charset="0"/>
                <a:cs typeface="Helvetica Regular" charset="0"/>
              </a:rPr>
              <a:t>AVERAGE FAMILY EARNS:</a:t>
            </a:r>
          </a:p>
          <a:p>
            <a:r>
              <a:rPr lang="en-US" sz="3400" b="1" dirty="0" smtClean="0">
                <a:ln w="3175">
                  <a:noFill/>
                </a:ln>
                <a:solidFill>
                  <a:srgbClr val="0FB7FF"/>
                </a:solidFill>
                <a:latin typeface="Helvetica Regular" charset="0"/>
                <a:cs typeface="Helvetica Regular" charset="0"/>
              </a:rPr>
              <a:t>$56,352</a:t>
            </a:r>
            <a:r>
              <a:rPr lang="en-US" sz="3400" b="1" baseline="30000" dirty="0" smtClean="0">
                <a:ln w="3175">
                  <a:noFill/>
                </a:ln>
                <a:solidFill>
                  <a:srgbClr val="0FB7FF"/>
                </a:solidFill>
                <a:latin typeface="Helvetica Regular" charset="0"/>
                <a:cs typeface="Helvetica Regular" charset="0"/>
              </a:rPr>
              <a:t>*</a:t>
            </a:r>
            <a:r>
              <a:rPr lang="en-US" sz="2800" b="1" dirty="0" smtClean="0">
                <a:ln w="3175">
                  <a:noFill/>
                </a:ln>
                <a:latin typeface="Helvetica Regular" charset="0"/>
                <a:cs typeface="Helvetica Regular" charset="0"/>
              </a:rPr>
              <a:t> </a:t>
            </a:r>
            <a:r>
              <a:rPr lang="en-US" sz="1800" b="1" dirty="0" smtClean="0">
                <a:ln w="3175">
                  <a:noFill/>
                </a:ln>
                <a:latin typeface="Helvetica Regular" charset="0"/>
                <a:cs typeface="Helvetica Regular" charset="0"/>
              </a:rPr>
              <a:t>(AFTER TAXES)</a:t>
            </a:r>
          </a:p>
          <a:p>
            <a:endParaRPr lang="en-US" sz="1600" b="1" dirty="0" smtClean="0">
              <a:ln w="3175">
                <a:noFill/>
              </a:ln>
              <a:latin typeface="Helvetica Regular" charset="0"/>
              <a:cs typeface="Helvetica Regular" charset="0"/>
            </a:endParaRPr>
          </a:p>
          <a:p>
            <a:endParaRPr lang="en-US" sz="1600" b="1" dirty="0" smtClean="0">
              <a:ln w="3175">
                <a:noFill/>
              </a:ln>
              <a:latin typeface="Helvetica Regular" charset="0"/>
              <a:cs typeface="Helvetica Regular" charset="0"/>
            </a:endParaRPr>
          </a:p>
          <a:p>
            <a:r>
              <a:rPr lang="en-US" sz="2200" b="1" dirty="0" smtClean="0">
                <a:ln w="3175">
                  <a:noFill/>
                </a:ln>
                <a:latin typeface="Helvetica Regular" charset="0"/>
                <a:cs typeface="Helvetica Regular" charset="0"/>
              </a:rPr>
              <a:t>AVERAGE FAMILY SPENDS:</a:t>
            </a:r>
          </a:p>
          <a:p>
            <a:r>
              <a:rPr lang="en-US" sz="3400" b="1" dirty="0" smtClean="0">
                <a:ln w="3175">
                  <a:noFill/>
                </a:ln>
                <a:solidFill>
                  <a:srgbClr val="0FB7FF"/>
                </a:solidFill>
                <a:latin typeface="Helvetica Regular" charset="0"/>
                <a:cs typeface="Helvetica Regular" charset="0"/>
              </a:rPr>
              <a:t>$51,100</a:t>
            </a:r>
            <a:r>
              <a:rPr lang="en-US" sz="3400" b="1" baseline="30000" dirty="0" smtClean="0">
                <a:ln w="3175">
                  <a:noFill/>
                </a:ln>
                <a:solidFill>
                  <a:srgbClr val="0FB7FF"/>
                </a:solidFill>
                <a:latin typeface="Helvetica Regular" charset="0"/>
                <a:cs typeface="Helvetica Regular" charset="0"/>
              </a:rPr>
              <a:t>*</a:t>
            </a:r>
            <a:endParaRPr lang="en-US" sz="3400" b="1" baseline="30000" dirty="0">
              <a:ln w="3175">
                <a:noFill/>
              </a:ln>
              <a:solidFill>
                <a:srgbClr val="0FB7FF"/>
              </a:solidFill>
              <a:latin typeface="Helvetica Regular" charset="0"/>
              <a:cs typeface="Helvetica Regular" charset="0"/>
            </a:endParaRPr>
          </a:p>
        </p:txBody>
      </p:sp>
      <p:sp>
        <p:nvSpPr>
          <p:cNvPr id="10" name="TextBox 9"/>
          <p:cNvSpPr txBox="1"/>
          <p:nvPr/>
        </p:nvSpPr>
        <p:spPr>
          <a:xfrm>
            <a:off x="7931932" y="5950287"/>
            <a:ext cx="3760536" cy="220573"/>
          </a:xfrm>
          <a:prstGeom prst="rect">
            <a:avLst/>
          </a:prstGeom>
          <a:noFill/>
        </p:spPr>
        <p:txBody>
          <a:bodyPr wrap="square" rtlCol="0">
            <a:spAutoFit/>
          </a:bodyPr>
          <a:lstStyle/>
          <a:p>
            <a:pPr>
              <a:lnSpc>
                <a:spcPts val="1000"/>
              </a:lnSpc>
            </a:pPr>
            <a:r>
              <a:rPr lang="en-US" sz="1000" dirty="0" smtClean="0">
                <a:latin typeface="Helvetica Regular" charset="0"/>
                <a:ea typeface="Helvetica Regular" charset="0"/>
                <a:cs typeface="Helvetica Regular" charset="0"/>
              </a:rPr>
              <a:t>*BUREAU </a:t>
            </a:r>
            <a:r>
              <a:rPr lang="en-US" sz="1000" dirty="0">
                <a:latin typeface="Helvetica Regular" charset="0"/>
                <a:ea typeface="Helvetica Regular" charset="0"/>
                <a:cs typeface="Helvetica Regular" charset="0"/>
              </a:rPr>
              <a:t>OF LABOR </a:t>
            </a:r>
            <a:r>
              <a:rPr lang="en-US" sz="1000" dirty="0" smtClean="0">
                <a:latin typeface="Helvetica Regular" charset="0"/>
                <a:ea typeface="Helvetica Regular" charset="0"/>
                <a:cs typeface="Helvetica Regular" charset="0"/>
              </a:rPr>
              <a:t>STATISTICS WWW.BLS.GOV/CEX</a:t>
            </a:r>
            <a:endParaRPr lang="en-US" sz="1000" spc="-300" dirty="0" smtClean="0">
              <a:latin typeface="Helvetica Regular" charset="0"/>
              <a:ea typeface="Helvetica Regular" charset="0"/>
              <a:cs typeface="Helvetica Regular"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125625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1893239" y="2101689"/>
            <a:ext cx="8387977" cy="4572000"/>
            <a:chOff x="1893239" y="2101689"/>
            <a:chExt cx="8387977" cy="4572000"/>
          </a:xfrm>
        </p:grpSpPr>
        <p:pic>
          <p:nvPicPr>
            <p:cNvPr id="45" name="Picture 44"/>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46" name="Picture 45"/>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1" name="Picture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2" name="Picture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3" name="Picture 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4" name="Picture 5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55" name="TextBox 54"/>
          <p:cNvSpPr txBox="1"/>
          <p:nvPr/>
        </p:nvSpPr>
        <p:spPr>
          <a:xfrm>
            <a:off x="6870330" y="1885512"/>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5000</a:t>
            </a:r>
            <a:endParaRPr lang="en-US" sz="1600" b="1" dirty="0">
              <a:solidFill>
                <a:prstClr val="white"/>
              </a:solidFill>
              <a:latin typeface="Helvetica Regular" charset="0"/>
              <a:ea typeface="Helvetica Regular" charset="0"/>
              <a:cs typeface="Helvetica Regular" charset="0"/>
            </a:endParaRPr>
          </a:p>
        </p:txBody>
      </p:sp>
      <p:sp>
        <p:nvSpPr>
          <p:cNvPr id="56" name="TextBox 55"/>
          <p:cNvSpPr txBox="1"/>
          <p:nvPr/>
        </p:nvSpPr>
        <p:spPr>
          <a:xfrm>
            <a:off x="4333091" y="1885512"/>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5000</a:t>
            </a:r>
            <a:endParaRPr lang="en-US" sz="1600" b="1" dirty="0">
              <a:solidFill>
                <a:prstClr val="white"/>
              </a:solidFill>
              <a:latin typeface="Helvetica Regular" charset="0"/>
              <a:ea typeface="Helvetica Regular" charset="0"/>
              <a:cs typeface="Helvetica Regular" charset="0"/>
            </a:endParaRPr>
          </a:p>
        </p:txBody>
      </p:sp>
      <p:sp>
        <p:nvSpPr>
          <p:cNvPr id="57" name="TextBox 56"/>
          <p:cNvSpPr txBox="1"/>
          <p:nvPr/>
        </p:nvSpPr>
        <p:spPr>
          <a:xfrm>
            <a:off x="4303391" y="2454287"/>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1200</a:t>
            </a:r>
            <a:endParaRPr lang="en-US" sz="1600" b="1" dirty="0">
              <a:solidFill>
                <a:prstClr val="white"/>
              </a:solidFill>
              <a:latin typeface="Helvetica Regular" charset="0"/>
              <a:ea typeface="Helvetica Regular" charset="0"/>
              <a:cs typeface="Helvetica Regular" charset="0"/>
            </a:endParaRPr>
          </a:p>
        </p:txBody>
      </p:sp>
      <p:sp>
        <p:nvSpPr>
          <p:cNvPr id="58" name="Rectangle 57"/>
          <p:cNvSpPr/>
          <p:nvPr/>
        </p:nvSpPr>
        <p:spPr>
          <a:xfrm>
            <a:off x="7922087" y="1470573"/>
            <a:ext cx="4054323" cy="1525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Helvetica Regular" charset="0"/>
                <a:ea typeface="Helvetica Regular" charset="0"/>
                <a:cs typeface="Helvetica Regular" charset="0"/>
              </a:rPr>
              <a:t>5000 / 5000 = $600</a:t>
            </a:r>
          </a:p>
          <a:p>
            <a:pPr algn="ctr"/>
            <a:r>
              <a:rPr lang="en-US" b="1" dirty="0">
                <a:solidFill>
                  <a:prstClr val="white"/>
                </a:solidFill>
                <a:latin typeface="Helvetica Regular" charset="0"/>
                <a:ea typeface="Helvetica Regular" charset="0"/>
                <a:cs typeface="Helvetica Regular" charset="0"/>
              </a:rPr>
              <a:t>3600 / 3600 = $300</a:t>
            </a:r>
          </a:p>
          <a:p>
            <a:pPr algn="ctr"/>
            <a:r>
              <a:rPr lang="en-US" b="1" dirty="0">
                <a:solidFill>
                  <a:prstClr val="white"/>
                </a:solidFill>
                <a:latin typeface="Helvetica Regular" charset="0"/>
                <a:ea typeface="Helvetica Regular" charset="0"/>
                <a:cs typeface="Helvetica Regular" charset="0"/>
              </a:rPr>
              <a:t>2400 / 2400 = $300</a:t>
            </a:r>
          </a:p>
          <a:p>
            <a:pPr algn="ctr"/>
            <a:r>
              <a:rPr lang="en-US" b="1" dirty="0">
                <a:solidFill>
                  <a:prstClr val="white"/>
                </a:solidFill>
                <a:latin typeface="Helvetica Regular" charset="0"/>
                <a:ea typeface="Helvetica Regular" charset="0"/>
                <a:cs typeface="Helvetica Regular" charset="0"/>
              </a:rPr>
              <a:t>1200 / 1200 = $</a:t>
            </a:r>
            <a:r>
              <a:rPr lang="en-US" b="1" dirty="0" smtClean="0">
                <a:solidFill>
                  <a:prstClr val="white"/>
                </a:solidFill>
                <a:latin typeface="Helvetica Regular" charset="0"/>
                <a:ea typeface="Helvetica Regular" charset="0"/>
                <a:cs typeface="Helvetica Regular" charset="0"/>
              </a:rPr>
              <a:t>300</a:t>
            </a:r>
          </a:p>
          <a:p>
            <a:pPr algn="ctr"/>
            <a:r>
              <a:rPr lang="en-US" b="1" dirty="0" smtClean="0">
                <a:solidFill>
                  <a:prstClr val="white"/>
                </a:solidFill>
                <a:latin typeface="Helvetica Regular" charset="0"/>
                <a:ea typeface="Helvetica Regular" charset="0"/>
                <a:cs typeface="Helvetica Regular" charset="0"/>
              </a:rPr>
              <a:t>                    $1,500</a:t>
            </a:r>
            <a:endParaRPr lang="en-US" b="1" baseline="30000" dirty="0">
              <a:solidFill>
                <a:prstClr val="white"/>
              </a:solidFill>
              <a:latin typeface="Helvetica Regular" charset="0"/>
              <a:ea typeface="Helvetica Regular" charset="0"/>
              <a:cs typeface="Helvetica Regular" charset="0"/>
            </a:endParaRPr>
          </a:p>
        </p:txBody>
      </p:sp>
      <p:sp>
        <p:nvSpPr>
          <p:cNvPr id="59" name="Rectangle 58"/>
          <p:cNvSpPr/>
          <p:nvPr/>
        </p:nvSpPr>
        <p:spPr>
          <a:xfrm>
            <a:off x="204747" y="1463673"/>
            <a:ext cx="4047620" cy="15322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Helvetica Regular" charset="0"/>
                <a:ea typeface="Helvetica Regular" charset="0"/>
                <a:cs typeface="Helvetica Regular" charset="0"/>
              </a:rPr>
              <a:t>5000 / 5000 = $600</a:t>
            </a:r>
          </a:p>
          <a:p>
            <a:pPr algn="ctr"/>
            <a:r>
              <a:rPr lang="en-US" b="1" dirty="0">
                <a:solidFill>
                  <a:prstClr val="white"/>
                </a:solidFill>
                <a:latin typeface="Helvetica Regular" charset="0"/>
                <a:ea typeface="Helvetica Regular" charset="0"/>
                <a:cs typeface="Helvetica Regular" charset="0"/>
              </a:rPr>
              <a:t>3600 / 3600 = $300</a:t>
            </a:r>
          </a:p>
          <a:p>
            <a:pPr algn="ctr"/>
            <a:r>
              <a:rPr lang="en-US" b="1" dirty="0">
                <a:solidFill>
                  <a:prstClr val="white"/>
                </a:solidFill>
                <a:latin typeface="Helvetica Regular" charset="0"/>
                <a:ea typeface="Helvetica Regular" charset="0"/>
                <a:cs typeface="Helvetica Regular" charset="0"/>
              </a:rPr>
              <a:t>2400 / 2400 = $300</a:t>
            </a:r>
          </a:p>
          <a:p>
            <a:pPr algn="ctr"/>
            <a:r>
              <a:rPr lang="en-US" b="1" dirty="0">
                <a:solidFill>
                  <a:prstClr val="white"/>
                </a:solidFill>
                <a:latin typeface="Helvetica Regular" charset="0"/>
                <a:ea typeface="Helvetica Regular" charset="0"/>
                <a:cs typeface="Helvetica Regular" charset="0"/>
              </a:rPr>
              <a:t>1200 / 1200 = $</a:t>
            </a:r>
            <a:r>
              <a:rPr lang="en-US" b="1" dirty="0" smtClean="0">
                <a:solidFill>
                  <a:prstClr val="white"/>
                </a:solidFill>
                <a:latin typeface="Helvetica Regular" charset="0"/>
                <a:ea typeface="Helvetica Regular" charset="0"/>
                <a:cs typeface="Helvetica Regular" charset="0"/>
              </a:rPr>
              <a:t>300</a:t>
            </a:r>
          </a:p>
          <a:p>
            <a:pPr algn="ctr"/>
            <a:r>
              <a:rPr lang="en-US" b="1" dirty="0" smtClean="0">
                <a:solidFill>
                  <a:prstClr val="white"/>
                </a:solidFill>
                <a:latin typeface="Helvetica Regular" charset="0"/>
                <a:ea typeface="Helvetica Regular" charset="0"/>
                <a:cs typeface="Helvetica Regular" charset="0"/>
              </a:rPr>
              <a:t>                    $1,500</a:t>
            </a:r>
            <a:endParaRPr lang="en-US" b="1" baseline="30000" dirty="0">
              <a:solidFill>
                <a:prstClr val="white"/>
              </a:solidFill>
              <a:latin typeface="Helvetica Regular" charset="0"/>
              <a:ea typeface="Helvetica Regular" charset="0"/>
              <a:cs typeface="Helvetica Regular" charset="0"/>
            </a:endParaRPr>
          </a:p>
        </p:txBody>
      </p:sp>
      <p:cxnSp>
        <p:nvCxnSpPr>
          <p:cNvPr id="60" name="Straight Connector 59"/>
          <p:cNvCxnSpPr/>
          <p:nvPr/>
        </p:nvCxnSpPr>
        <p:spPr>
          <a:xfrm>
            <a:off x="1174595" y="2653990"/>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906108" y="2653990"/>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021550" y="2454287"/>
            <a:ext cx="1650381" cy="338554"/>
          </a:xfrm>
          <a:prstGeom prst="rect">
            <a:avLst/>
          </a:prstGeom>
          <a:noFill/>
        </p:spPr>
        <p:txBody>
          <a:bodyPr wrap="square" rtlCol="0">
            <a:spAutoFit/>
          </a:bodyPr>
          <a:lstStyle/>
          <a:p>
            <a:pPr defTabSz="914400"/>
            <a:r>
              <a:rPr lang="en-US" sz="1600" b="1" dirty="0" smtClean="0">
                <a:solidFill>
                  <a:prstClr val="white"/>
                </a:solidFill>
                <a:latin typeface="Helvetica Regular" charset="0"/>
                <a:ea typeface="Helvetica Regular" charset="0"/>
                <a:cs typeface="Helvetica Regular" charset="0"/>
              </a:rPr>
              <a:t>1200</a:t>
            </a:r>
            <a:endParaRPr lang="en-US" sz="1600" b="1" dirty="0">
              <a:solidFill>
                <a:prstClr val="white"/>
              </a:solidFill>
              <a:latin typeface="Helvetica Regular" charset="0"/>
              <a:ea typeface="Helvetica Regular" charset="0"/>
              <a:cs typeface="Helvetica Regular" charset="0"/>
            </a:endParaRPr>
          </a:p>
        </p:txBody>
      </p:sp>
      <p:sp>
        <p:nvSpPr>
          <p:cNvPr id="63" name="TextBox 62"/>
          <p:cNvSpPr txBox="1"/>
          <p:nvPr/>
        </p:nvSpPr>
        <p:spPr>
          <a:xfrm>
            <a:off x="4317341" y="2261519"/>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2400</a:t>
            </a:r>
            <a:endParaRPr lang="en-US" sz="1600" b="1" dirty="0">
              <a:solidFill>
                <a:prstClr val="white"/>
              </a:solidFill>
              <a:latin typeface="Helvetica Regular" charset="0"/>
              <a:ea typeface="Helvetica Regular" charset="0"/>
              <a:cs typeface="Helvetica Regular" charset="0"/>
            </a:endParaRPr>
          </a:p>
        </p:txBody>
      </p:sp>
      <p:sp>
        <p:nvSpPr>
          <p:cNvPr id="64" name="TextBox 63"/>
          <p:cNvSpPr txBox="1"/>
          <p:nvPr/>
        </p:nvSpPr>
        <p:spPr>
          <a:xfrm>
            <a:off x="6854512" y="2261519"/>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2400</a:t>
            </a:r>
            <a:endParaRPr lang="en-US" sz="1600" b="1" dirty="0">
              <a:solidFill>
                <a:prstClr val="white"/>
              </a:solidFill>
              <a:latin typeface="Helvetica Regular" charset="0"/>
              <a:ea typeface="Helvetica Regular" charset="0"/>
              <a:cs typeface="Helvetica Regular" charset="0"/>
            </a:endParaRPr>
          </a:p>
        </p:txBody>
      </p:sp>
      <p:sp>
        <p:nvSpPr>
          <p:cNvPr id="65" name="TextBox 64"/>
          <p:cNvSpPr txBox="1"/>
          <p:nvPr/>
        </p:nvSpPr>
        <p:spPr>
          <a:xfrm>
            <a:off x="4325216" y="2070384"/>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3600</a:t>
            </a:r>
            <a:endParaRPr lang="en-US" sz="1600" b="1" dirty="0">
              <a:solidFill>
                <a:prstClr val="white"/>
              </a:solidFill>
              <a:latin typeface="Helvetica Regular" charset="0"/>
              <a:ea typeface="Helvetica Regular" charset="0"/>
              <a:cs typeface="Helvetica Regular" charset="0"/>
            </a:endParaRPr>
          </a:p>
        </p:txBody>
      </p:sp>
      <p:sp>
        <p:nvSpPr>
          <p:cNvPr id="66" name="TextBox 65"/>
          <p:cNvSpPr txBox="1"/>
          <p:nvPr/>
        </p:nvSpPr>
        <p:spPr>
          <a:xfrm>
            <a:off x="6868314" y="2078093"/>
            <a:ext cx="799109" cy="338554"/>
          </a:xfrm>
          <a:prstGeom prst="rect">
            <a:avLst/>
          </a:prstGeom>
          <a:noFill/>
        </p:spPr>
        <p:txBody>
          <a:bodyPr wrap="square" rtlCol="0">
            <a:spAutoFit/>
          </a:bodyPr>
          <a:lstStyle/>
          <a:p>
            <a:pPr algn="r" defTabSz="914400"/>
            <a:r>
              <a:rPr lang="en-US" sz="1600" b="1" dirty="0" smtClean="0">
                <a:solidFill>
                  <a:prstClr val="white"/>
                </a:solidFill>
                <a:latin typeface="Helvetica Regular" charset="0"/>
                <a:ea typeface="Helvetica Regular" charset="0"/>
                <a:cs typeface="Helvetica Regular" charset="0"/>
              </a:rPr>
              <a:t>3600</a:t>
            </a:r>
            <a:endParaRPr lang="en-US" sz="1600" b="1" dirty="0">
              <a:solidFill>
                <a:prstClr val="white"/>
              </a:solidFill>
              <a:latin typeface="Helvetica Regular" charset="0"/>
              <a:ea typeface="Helvetica Regular" charset="0"/>
              <a:cs typeface="Helvetica Regular" charset="0"/>
            </a:endParaRPr>
          </a:p>
        </p:txBody>
      </p:sp>
      <p:sp>
        <p:nvSpPr>
          <p:cNvPr id="67" name="TextBox 66"/>
          <p:cNvSpPr txBox="1"/>
          <p:nvPr/>
        </p:nvSpPr>
        <p:spPr>
          <a:xfrm>
            <a:off x="3360234" y="1992351"/>
            <a:ext cx="892133" cy="584775"/>
          </a:xfrm>
          <a:prstGeom prst="rect">
            <a:avLst/>
          </a:prstGeom>
          <a:noFill/>
        </p:spPr>
        <p:txBody>
          <a:bodyPr wrap="square" rtlCol="0">
            <a:spAutoFit/>
          </a:bodyPr>
          <a:lstStyle/>
          <a:p>
            <a:pPr algn="ctr"/>
            <a:r>
              <a:rPr lang="en-US" sz="3200" dirty="0" smtClean="0">
                <a:ln>
                  <a:solidFill>
                    <a:schemeClr val="bg1"/>
                  </a:solidFill>
                </a:ln>
                <a:solidFill>
                  <a:srgbClr val="DC4E00"/>
                </a:solidFill>
                <a:latin typeface="Helvetica Regular" charset="0"/>
                <a:ea typeface="Helvetica Regular" charset="0"/>
                <a:cs typeface="Helvetica Regular" charset="0"/>
              </a:rPr>
              <a:t>BV</a:t>
            </a:r>
            <a:endParaRPr lang="en-US" sz="3200" dirty="0">
              <a:ln>
                <a:solidFill>
                  <a:schemeClr val="bg1"/>
                </a:solidFill>
              </a:ln>
              <a:solidFill>
                <a:srgbClr val="DC4E00"/>
              </a:solidFill>
              <a:latin typeface="Helvetica Regular" charset="0"/>
              <a:ea typeface="Helvetica Regular" charset="0"/>
              <a:cs typeface="Helvetica Regular" charset="0"/>
            </a:endParaRPr>
          </a:p>
        </p:txBody>
      </p:sp>
      <p:sp>
        <p:nvSpPr>
          <p:cNvPr id="68" name="TextBox 67"/>
          <p:cNvSpPr txBox="1"/>
          <p:nvPr/>
        </p:nvSpPr>
        <p:spPr>
          <a:xfrm>
            <a:off x="7924800" y="1992351"/>
            <a:ext cx="892133" cy="584775"/>
          </a:xfrm>
          <a:prstGeom prst="rect">
            <a:avLst/>
          </a:prstGeom>
          <a:noFill/>
        </p:spPr>
        <p:txBody>
          <a:bodyPr wrap="square" rtlCol="0">
            <a:spAutoFit/>
          </a:bodyPr>
          <a:lstStyle/>
          <a:p>
            <a:pPr algn="ctr"/>
            <a:r>
              <a:rPr lang="en-US" sz="3200" dirty="0" smtClean="0">
                <a:ln>
                  <a:solidFill>
                    <a:schemeClr val="bg1"/>
                  </a:solidFill>
                </a:ln>
                <a:solidFill>
                  <a:srgbClr val="93BF3E"/>
                </a:solidFill>
                <a:latin typeface="Helvetica Regular" charset="0"/>
                <a:ea typeface="Helvetica Regular" charset="0"/>
                <a:cs typeface="Helvetica Regular" charset="0"/>
              </a:rPr>
              <a:t>IBV</a:t>
            </a:r>
            <a:endParaRPr lang="en-US" sz="3200" dirty="0">
              <a:ln>
                <a:solidFill>
                  <a:schemeClr val="bg1"/>
                </a:solidFill>
              </a:ln>
              <a:solidFill>
                <a:srgbClr val="93BF3E"/>
              </a:solidFill>
              <a:latin typeface="Helvetica Regular" charset="0"/>
              <a:ea typeface="Helvetica Regular" charset="0"/>
              <a:cs typeface="Helvetica Regular" charset="0"/>
            </a:endParaRPr>
          </a:p>
        </p:txBody>
      </p:sp>
      <p:sp>
        <p:nvSpPr>
          <p:cNvPr id="32" name="Rectangle 22"/>
          <p:cNvSpPr>
            <a:spLocks noChangeArrowheads="1"/>
          </p:cNvSpPr>
          <p:nvPr/>
        </p:nvSpPr>
        <p:spPr bwMode="auto">
          <a:xfrm>
            <a:off x="0" y="6309088"/>
            <a:ext cx="12192000"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en-US" sz="2000" b="1" dirty="0">
                <a:ln w="3175">
                  <a:noFill/>
                </a:ln>
                <a:solidFill>
                  <a:prstClr val="white"/>
                </a:solidFill>
                <a:latin typeface="Helvetica Regular" charset="0"/>
                <a:cs typeface="Helvetica Regular" charset="0"/>
              </a:rPr>
              <a:t>TOTAL WEEKLY POTENTIAL $3,000 PER BDC</a:t>
            </a:r>
          </a:p>
        </p:txBody>
      </p:sp>
      <p:sp>
        <p:nvSpPr>
          <p:cNvPr id="18" name="TextBox 17"/>
          <p:cNvSpPr txBox="1"/>
          <p:nvPr/>
        </p:nvSpPr>
        <p:spPr>
          <a:xfrm>
            <a:off x="-2" y="1036825"/>
            <a:ext cx="12192003" cy="369328"/>
          </a:xfrm>
          <a:prstGeom prst="rect">
            <a:avLst/>
          </a:prstGeom>
          <a:noFill/>
        </p:spPr>
        <p:txBody>
          <a:bodyPr wrap="square" lIns="91414" tIns="45718" rIns="91414" bIns="45718" rtlCol="0">
            <a:spAutoFit/>
          </a:bodyPr>
          <a:lstStyle/>
          <a:p>
            <a:pPr algn="ctr">
              <a:lnSpc>
                <a:spcPct val="90000"/>
              </a:lnSpc>
            </a:pPr>
            <a:r>
              <a:rPr lang="en-US" sz="2000" b="1" kern="1100" dirty="0">
                <a:ln w="3175">
                  <a:noFill/>
                </a:ln>
                <a:solidFill>
                  <a:prstClr val="white"/>
                </a:solidFill>
                <a:latin typeface="Helvetica Regular" charset="0"/>
                <a:cs typeface="Helvetica Regular" charset="0"/>
              </a:rPr>
              <a:t>THE FREQUENCY OF COMMISSIONS EARNED INCREASES UNTIL IT OCCURS WEEKLY</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a:solidFill>
                  <a:srgbClr val="0FB7FF"/>
                </a:solidFill>
                <a:latin typeface="Helvetica Regular" charset="0"/>
                <a:cs typeface="Helvetica Regular" charset="0"/>
              </a:rPr>
              <a:t>AS YOUR ORGANIZATION EXPANDS</a:t>
            </a:r>
          </a:p>
        </p:txBody>
      </p:sp>
    </p:spTree>
    <p:extLst>
      <p:ext uri="{BB962C8B-B14F-4D97-AF65-F5344CB8AC3E}">
        <p14:creationId xmlns:p14="http://schemas.microsoft.com/office/powerpoint/2010/main" val="91996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2000"/>
                                        <p:tgtEl>
                                          <p:spTgt spid="35"/>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35"/>
                                        </p:tgtEl>
                                      </p:cBhvr>
                                    </p:animEffect>
                                    <p:set>
                                      <p:cBhvr>
                                        <p:cTn id="11" dur="1" fill="hold">
                                          <p:stCondLst>
                                            <p:cond delay="1999"/>
                                          </p:stCondLst>
                                        </p:cTn>
                                        <p:tgtEl>
                                          <p:spTgt spid="35"/>
                                        </p:tgtEl>
                                        <p:attrNameLst>
                                          <p:attrName>style.visibility</p:attrName>
                                        </p:attrNameLst>
                                      </p:cBhvr>
                                      <p:to>
                                        <p:strVal val="hidden"/>
                                      </p:to>
                                    </p:se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down)">
                                      <p:cBhvr>
                                        <p:cTn id="15" dur="1000"/>
                                        <p:tgtEl>
                                          <p:spTgt spid="48"/>
                                        </p:tgtEl>
                                      </p:cBhvr>
                                    </p:animEffect>
                                  </p:childTnLst>
                                </p:cTn>
                              </p:par>
                              <p:par>
                                <p:cTn id="16" presetID="22" presetClass="entr" presetSubtype="4"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10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1000"/>
                                        <p:tgtEl>
                                          <p:spTgt spid="57"/>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59">
                                            <p:txEl>
                                              <p:pRg st="3" end="3"/>
                                            </p:txEl>
                                          </p:spTgt>
                                        </p:tgtEl>
                                        <p:attrNameLst>
                                          <p:attrName>style.visibility</p:attrName>
                                        </p:attrNameLst>
                                      </p:cBhvr>
                                      <p:to>
                                        <p:strVal val="visible"/>
                                      </p:to>
                                    </p:set>
                                    <p:animEffect transition="in" filter="fade">
                                      <p:cBhvr>
                                        <p:cTn id="35" dur="500"/>
                                        <p:tgtEl>
                                          <p:spTgt spid="59">
                                            <p:txEl>
                                              <p:pRg st="3" end="3"/>
                                            </p:txEl>
                                          </p:spTgt>
                                        </p:tgtEl>
                                      </p:cBhvr>
                                    </p:animEffect>
                                  </p:childTnLst>
                                </p:cTn>
                              </p:par>
                            </p:childTnLst>
                          </p:cTn>
                        </p:par>
                        <p:par>
                          <p:cTn id="36" fill="hold">
                            <p:stCondLst>
                              <p:cond delay="6000"/>
                            </p:stCondLst>
                            <p:childTnLst>
                              <p:par>
                                <p:cTn id="37" presetID="22" presetClass="entr" presetSubtype="4"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1000"/>
                                        <p:tgtEl>
                                          <p:spTgt spid="50"/>
                                        </p:tgtEl>
                                      </p:cBhvr>
                                    </p:animEffect>
                                  </p:childTnLst>
                                </p:cTn>
                              </p:par>
                              <p:par>
                                <p:cTn id="40" presetID="22" presetClass="entr" presetSubtype="4"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1000"/>
                                        <p:tgtEl>
                                          <p:spTgt spid="51"/>
                                        </p:tgtEl>
                                      </p:cBhvr>
                                    </p:animEffect>
                                  </p:childTnLst>
                                </p:cTn>
                              </p:par>
                            </p:childTnLst>
                          </p:cTn>
                        </p:par>
                        <p:par>
                          <p:cTn id="43" fill="hold">
                            <p:stCondLst>
                              <p:cond delay="7000"/>
                            </p:stCondLst>
                            <p:childTnLst>
                              <p:par>
                                <p:cTn id="44" presetID="10" presetClass="entr" presetSubtype="0"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par>
                          <p:cTn id="50" fill="hold">
                            <p:stCondLst>
                              <p:cond delay="7500"/>
                            </p:stCondLst>
                            <p:childTnLst>
                              <p:par>
                                <p:cTn id="51" presetID="10" presetClass="entr" presetSubtype="0" fill="hold" nodeType="afterEffect">
                                  <p:stCondLst>
                                    <p:cond delay="0"/>
                                  </p:stCondLst>
                                  <p:childTnLst>
                                    <p:set>
                                      <p:cBhvr>
                                        <p:cTn id="52" dur="1" fill="hold">
                                          <p:stCondLst>
                                            <p:cond delay="0"/>
                                          </p:stCondLst>
                                        </p:cTn>
                                        <p:tgtEl>
                                          <p:spTgt spid="58">
                                            <p:txEl>
                                              <p:pRg st="3" end="3"/>
                                            </p:txEl>
                                          </p:spTgt>
                                        </p:tgtEl>
                                        <p:attrNameLst>
                                          <p:attrName>style.visibility</p:attrName>
                                        </p:attrNameLst>
                                      </p:cBhvr>
                                      <p:to>
                                        <p:strVal val="visible"/>
                                      </p:to>
                                    </p:set>
                                    <p:animEffect transition="in" filter="fade">
                                      <p:cBhvr>
                                        <p:cTn id="53" dur="500"/>
                                        <p:tgtEl>
                                          <p:spTgt spid="58">
                                            <p:txEl>
                                              <p:pRg st="3" end="3"/>
                                            </p:txEl>
                                          </p:spTgt>
                                        </p:tgtEl>
                                      </p:cBhvr>
                                    </p:animEffect>
                                  </p:childTnLst>
                                </p:cTn>
                              </p:par>
                            </p:childTnLst>
                          </p:cTn>
                        </p:par>
                        <p:par>
                          <p:cTn id="54" fill="hold">
                            <p:stCondLst>
                              <p:cond delay="8000"/>
                            </p:stCondLst>
                            <p:childTnLst>
                              <p:par>
                                <p:cTn id="55" presetID="22" presetClass="entr" presetSubtype="4"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down)">
                                      <p:cBhvr>
                                        <p:cTn id="57" dur="1000"/>
                                        <p:tgtEl>
                                          <p:spTgt spid="52"/>
                                        </p:tgtEl>
                                      </p:cBhvr>
                                    </p:animEffect>
                                  </p:childTnLst>
                                </p:cTn>
                              </p:par>
                            </p:childTnLst>
                          </p:cTn>
                        </p:par>
                        <p:par>
                          <p:cTn id="58" fill="hold">
                            <p:stCondLst>
                              <p:cond delay="9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childTnLst>
                          </p:cTn>
                        </p:par>
                        <p:par>
                          <p:cTn id="65" fill="hold">
                            <p:stCondLst>
                              <p:cond delay="9500"/>
                            </p:stCondLst>
                            <p:childTnLst>
                              <p:par>
                                <p:cTn id="66" presetID="10" presetClass="entr" presetSubtype="0" fill="hold" nodeType="afterEffect">
                                  <p:stCondLst>
                                    <p:cond delay="0"/>
                                  </p:stCondLst>
                                  <p:childTnLst>
                                    <p:set>
                                      <p:cBhvr>
                                        <p:cTn id="67" dur="1" fill="hold">
                                          <p:stCondLst>
                                            <p:cond delay="0"/>
                                          </p:stCondLst>
                                        </p:cTn>
                                        <p:tgtEl>
                                          <p:spTgt spid="59">
                                            <p:txEl>
                                              <p:pRg st="2" end="2"/>
                                            </p:txEl>
                                          </p:spTgt>
                                        </p:tgtEl>
                                        <p:attrNameLst>
                                          <p:attrName>style.visibility</p:attrName>
                                        </p:attrNameLst>
                                      </p:cBhvr>
                                      <p:to>
                                        <p:strVal val="visible"/>
                                      </p:to>
                                    </p:set>
                                    <p:animEffect transition="in" filter="fade">
                                      <p:cBhvr>
                                        <p:cTn id="68" dur="500"/>
                                        <p:tgtEl>
                                          <p:spTgt spid="59">
                                            <p:txEl>
                                              <p:pRg st="2" end="2"/>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58">
                                            <p:txEl>
                                              <p:pRg st="2" end="2"/>
                                            </p:txEl>
                                          </p:spTgt>
                                        </p:tgtEl>
                                        <p:attrNameLst>
                                          <p:attrName>style.visibility</p:attrName>
                                        </p:attrNameLst>
                                      </p:cBhvr>
                                      <p:to>
                                        <p:strVal val="visible"/>
                                      </p:to>
                                    </p:set>
                                    <p:animEffect transition="in" filter="fade">
                                      <p:cBhvr>
                                        <p:cTn id="71" dur="500"/>
                                        <p:tgtEl>
                                          <p:spTgt spid="58">
                                            <p:txEl>
                                              <p:pRg st="2" end="2"/>
                                            </p:txEl>
                                          </p:spTgt>
                                        </p:tgtEl>
                                      </p:cBhvr>
                                    </p:animEffect>
                                  </p:childTnLst>
                                </p:cTn>
                              </p:par>
                            </p:childTnLst>
                          </p:cTn>
                        </p:par>
                        <p:par>
                          <p:cTn id="72" fill="hold">
                            <p:stCondLst>
                              <p:cond delay="10000"/>
                            </p:stCondLst>
                            <p:childTnLst>
                              <p:par>
                                <p:cTn id="73" presetID="22" presetClass="entr" presetSubtype="4" fill="hold"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ipe(down)">
                                      <p:cBhvr>
                                        <p:cTn id="75" dur="1000"/>
                                        <p:tgtEl>
                                          <p:spTgt spid="53"/>
                                        </p:tgtEl>
                                      </p:cBhvr>
                                    </p:animEffect>
                                  </p:childTnLst>
                                </p:cTn>
                              </p:par>
                            </p:childTnLst>
                          </p:cTn>
                        </p:par>
                        <p:par>
                          <p:cTn id="76" fill="hold">
                            <p:stCondLst>
                              <p:cond delay="11000"/>
                            </p:stCondLst>
                            <p:childTnLst>
                              <p:par>
                                <p:cTn id="77" presetID="10" presetClass="entr" presetSubtype="0" fill="hold" grpId="0"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500"/>
                                        <p:tgtEl>
                                          <p:spTgt spid="65"/>
                                        </p:tgtEl>
                                      </p:cBhvr>
                                    </p:animEffect>
                                  </p:childTnLst>
                                </p:cTn>
                              </p:par>
                            </p:childTnLst>
                          </p:cTn>
                        </p:par>
                        <p:par>
                          <p:cTn id="83" fill="hold">
                            <p:stCondLst>
                              <p:cond delay="11500"/>
                            </p:stCondLst>
                            <p:childTnLst>
                              <p:par>
                                <p:cTn id="84" presetID="10" presetClass="entr" presetSubtype="0" fill="hold" nodeType="afterEffect">
                                  <p:stCondLst>
                                    <p:cond delay="0"/>
                                  </p:stCondLst>
                                  <p:childTnLst>
                                    <p:set>
                                      <p:cBhvr>
                                        <p:cTn id="85" dur="1" fill="hold">
                                          <p:stCondLst>
                                            <p:cond delay="0"/>
                                          </p:stCondLst>
                                        </p:cTn>
                                        <p:tgtEl>
                                          <p:spTgt spid="59">
                                            <p:txEl>
                                              <p:pRg st="1" end="1"/>
                                            </p:txEl>
                                          </p:spTgt>
                                        </p:tgtEl>
                                        <p:attrNameLst>
                                          <p:attrName>style.visibility</p:attrName>
                                        </p:attrNameLst>
                                      </p:cBhvr>
                                      <p:to>
                                        <p:strVal val="visible"/>
                                      </p:to>
                                    </p:set>
                                    <p:animEffect transition="in" filter="fade">
                                      <p:cBhvr>
                                        <p:cTn id="86" dur="500"/>
                                        <p:tgtEl>
                                          <p:spTgt spid="59">
                                            <p:txEl>
                                              <p:pRg st="1" end="1"/>
                                            </p:txEl>
                                          </p:spTgt>
                                        </p:tgtEl>
                                      </p:cBhvr>
                                    </p:animEffect>
                                  </p:childTnLst>
                                </p:cTn>
                              </p:par>
                            </p:childTnLst>
                          </p:cTn>
                        </p:par>
                        <p:par>
                          <p:cTn id="87" fill="hold">
                            <p:stCondLst>
                              <p:cond delay="12000"/>
                            </p:stCondLst>
                            <p:childTnLst>
                              <p:par>
                                <p:cTn id="88" presetID="10" presetClass="entr" presetSubtype="0" fill="hold" nodeType="afterEffect">
                                  <p:stCondLst>
                                    <p:cond delay="0"/>
                                  </p:stCondLst>
                                  <p:childTnLst>
                                    <p:set>
                                      <p:cBhvr>
                                        <p:cTn id="89" dur="1" fill="hold">
                                          <p:stCondLst>
                                            <p:cond delay="0"/>
                                          </p:stCondLst>
                                        </p:cTn>
                                        <p:tgtEl>
                                          <p:spTgt spid="58">
                                            <p:txEl>
                                              <p:pRg st="1" end="1"/>
                                            </p:txEl>
                                          </p:spTgt>
                                        </p:tgtEl>
                                        <p:attrNameLst>
                                          <p:attrName>style.visibility</p:attrName>
                                        </p:attrNameLst>
                                      </p:cBhvr>
                                      <p:to>
                                        <p:strVal val="visible"/>
                                      </p:to>
                                    </p:set>
                                    <p:animEffect transition="in" filter="fade">
                                      <p:cBhvr>
                                        <p:cTn id="90" dur="500"/>
                                        <p:tgtEl>
                                          <p:spTgt spid="58">
                                            <p:txEl>
                                              <p:pRg st="1" end="1"/>
                                            </p:txEl>
                                          </p:spTgt>
                                        </p:tgtEl>
                                      </p:cBhvr>
                                    </p:animEffect>
                                  </p:childTnLst>
                                </p:cTn>
                              </p:par>
                            </p:childTnLst>
                          </p:cTn>
                        </p:par>
                        <p:par>
                          <p:cTn id="91" fill="hold">
                            <p:stCondLst>
                              <p:cond delay="12500"/>
                            </p:stCondLst>
                            <p:childTnLst>
                              <p:par>
                                <p:cTn id="92" presetID="22" presetClass="entr" presetSubtype="4" fill="hold"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down)">
                                      <p:cBhvr>
                                        <p:cTn id="94" dur="1000"/>
                                        <p:tgtEl>
                                          <p:spTgt spid="54"/>
                                        </p:tgtEl>
                                      </p:cBhvr>
                                    </p:animEffect>
                                  </p:childTnLst>
                                </p:cTn>
                              </p:par>
                            </p:childTnLst>
                          </p:cTn>
                        </p:par>
                        <p:par>
                          <p:cTn id="95" fill="hold">
                            <p:stCondLst>
                              <p:cond delay="13500"/>
                            </p:stCondLst>
                            <p:childTnLst>
                              <p:par>
                                <p:cTn id="96" presetID="10" presetClass="entr" presetSubtype="0" fill="hold" grpId="0" nodeType="after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childTnLst>
                          </p:cTn>
                        </p:par>
                        <p:par>
                          <p:cTn id="102" fill="hold">
                            <p:stCondLst>
                              <p:cond delay="14000"/>
                            </p:stCondLst>
                            <p:childTnLst>
                              <p:par>
                                <p:cTn id="103" presetID="10" presetClass="entr" presetSubtype="0" fill="hold" nodeType="afterEffect">
                                  <p:stCondLst>
                                    <p:cond delay="0"/>
                                  </p:stCondLst>
                                  <p:childTnLst>
                                    <p:set>
                                      <p:cBhvr>
                                        <p:cTn id="104" dur="1" fill="hold">
                                          <p:stCondLst>
                                            <p:cond delay="0"/>
                                          </p:stCondLst>
                                        </p:cTn>
                                        <p:tgtEl>
                                          <p:spTgt spid="59">
                                            <p:txEl>
                                              <p:pRg st="0" end="0"/>
                                            </p:txEl>
                                          </p:spTgt>
                                        </p:tgtEl>
                                        <p:attrNameLst>
                                          <p:attrName>style.visibility</p:attrName>
                                        </p:attrNameLst>
                                      </p:cBhvr>
                                      <p:to>
                                        <p:strVal val="visible"/>
                                      </p:to>
                                    </p:set>
                                    <p:animEffect transition="in" filter="fade">
                                      <p:cBhvr>
                                        <p:cTn id="105" dur="500"/>
                                        <p:tgtEl>
                                          <p:spTgt spid="59">
                                            <p:txEl>
                                              <p:pRg st="0" end="0"/>
                                            </p:txEl>
                                          </p:spTgt>
                                        </p:tgtEl>
                                      </p:cBhvr>
                                    </p:animEffect>
                                  </p:childTnLst>
                                </p:cTn>
                              </p:par>
                            </p:childTnLst>
                          </p:cTn>
                        </p:par>
                        <p:par>
                          <p:cTn id="106" fill="hold">
                            <p:stCondLst>
                              <p:cond delay="14500"/>
                            </p:stCondLst>
                            <p:childTnLst>
                              <p:par>
                                <p:cTn id="107" presetID="10" presetClass="entr" presetSubtype="0" fill="hold" nodeType="afterEffect">
                                  <p:stCondLst>
                                    <p:cond delay="0"/>
                                  </p:stCondLst>
                                  <p:childTnLst>
                                    <p:set>
                                      <p:cBhvr>
                                        <p:cTn id="108" dur="1" fill="hold">
                                          <p:stCondLst>
                                            <p:cond delay="0"/>
                                          </p:stCondLst>
                                        </p:cTn>
                                        <p:tgtEl>
                                          <p:spTgt spid="58">
                                            <p:txEl>
                                              <p:pRg st="0" end="0"/>
                                            </p:txEl>
                                          </p:spTgt>
                                        </p:tgtEl>
                                        <p:attrNameLst>
                                          <p:attrName>style.visibility</p:attrName>
                                        </p:attrNameLst>
                                      </p:cBhvr>
                                      <p:to>
                                        <p:strVal val="visible"/>
                                      </p:to>
                                    </p:set>
                                    <p:animEffect transition="in" filter="fade">
                                      <p:cBhvr>
                                        <p:cTn id="109" dur="500"/>
                                        <p:tgtEl>
                                          <p:spTgt spid="58">
                                            <p:txEl>
                                              <p:pRg st="0" end="0"/>
                                            </p:txEl>
                                          </p:spTgt>
                                        </p:tgtEl>
                                      </p:cBhvr>
                                    </p:animEffect>
                                  </p:childTnLst>
                                </p:cTn>
                              </p:par>
                            </p:childTnLst>
                          </p:cTn>
                        </p:par>
                        <p:par>
                          <p:cTn id="110" fill="hold">
                            <p:stCondLst>
                              <p:cond delay="15000"/>
                            </p:stCondLst>
                            <p:childTnLst>
                              <p:par>
                                <p:cTn id="111" presetID="10" presetClass="entr" presetSubtype="0"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500"/>
                                        <p:tgtEl>
                                          <p:spTgt spid="32"/>
                                        </p:tgtEl>
                                      </p:cBhvr>
                                    </p:animEffect>
                                  </p:childTnLst>
                                </p:cTn>
                              </p:par>
                            </p:childTnLst>
                          </p:cTn>
                        </p:par>
                        <p:par>
                          <p:cTn id="114" fill="hold">
                            <p:stCondLst>
                              <p:cond delay="15500"/>
                            </p:stCondLst>
                            <p:childTnLst>
                              <p:par>
                                <p:cTn id="115" presetID="55" presetClass="entr" presetSubtype="0" fill="hold" nodeType="after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p:cTn id="117" dur="1000" fill="hold"/>
                                        <p:tgtEl>
                                          <p:spTgt spid="60"/>
                                        </p:tgtEl>
                                        <p:attrNameLst>
                                          <p:attrName>ppt_w</p:attrName>
                                        </p:attrNameLst>
                                      </p:cBhvr>
                                      <p:tavLst>
                                        <p:tav tm="0">
                                          <p:val>
                                            <p:strVal val="#ppt_w*0.70"/>
                                          </p:val>
                                        </p:tav>
                                        <p:tav tm="100000">
                                          <p:val>
                                            <p:strVal val="#ppt_w"/>
                                          </p:val>
                                        </p:tav>
                                      </p:tavLst>
                                    </p:anim>
                                    <p:anim calcmode="lin" valueType="num">
                                      <p:cBhvr>
                                        <p:cTn id="118" dur="1000" fill="hold"/>
                                        <p:tgtEl>
                                          <p:spTgt spid="60"/>
                                        </p:tgtEl>
                                        <p:attrNameLst>
                                          <p:attrName>ppt_h</p:attrName>
                                        </p:attrNameLst>
                                      </p:cBhvr>
                                      <p:tavLst>
                                        <p:tav tm="0">
                                          <p:val>
                                            <p:strVal val="#ppt_h"/>
                                          </p:val>
                                        </p:tav>
                                        <p:tav tm="100000">
                                          <p:val>
                                            <p:strVal val="#ppt_h"/>
                                          </p:val>
                                        </p:tav>
                                      </p:tavLst>
                                    </p:anim>
                                    <p:animEffect transition="in" filter="fade">
                                      <p:cBhvr>
                                        <p:cTn id="119" dur="1000"/>
                                        <p:tgtEl>
                                          <p:spTgt spid="60"/>
                                        </p:tgtEl>
                                      </p:cBhvr>
                                    </p:animEffect>
                                  </p:childTnLst>
                                </p:cTn>
                              </p:par>
                              <p:par>
                                <p:cTn id="120" presetID="55" presetClass="entr" presetSubtype="0" fill="hold" nodeType="withEffect">
                                  <p:stCondLst>
                                    <p:cond delay="0"/>
                                  </p:stCondLst>
                                  <p:childTnLst>
                                    <p:set>
                                      <p:cBhvr>
                                        <p:cTn id="121" dur="1" fill="hold">
                                          <p:stCondLst>
                                            <p:cond delay="0"/>
                                          </p:stCondLst>
                                        </p:cTn>
                                        <p:tgtEl>
                                          <p:spTgt spid="61"/>
                                        </p:tgtEl>
                                        <p:attrNameLst>
                                          <p:attrName>style.visibility</p:attrName>
                                        </p:attrNameLst>
                                      </p:cBhvr>
                                      <p:to>
                                        <p:strVal val="visible"/>
                                      </p:to>
                                    </p:set>
                                    <p:anim calcmode="lin" valueType="num">
                                      <p:cBhvr>
                                        <p:cTn id="122" dur="1000" fill="hold"/>
                                        <p:tgtEl>
                                          <p:spTgt spid="61"/>
                                        </p:tgtEl>
                                        <p:attrNameLst>
                                          <p:attrName>ppt_w</p:attrName>
                                        </p:attrNameLst>
                                      </p:cBhvr>
                                      <p:tavLst>
                                        <p:tav tm="0">
                                          <p:val>
                                            <p:strVal val="#ppt_w*0.70"/>
                                          </p:val>
                                        </p:tav>
                                        <p:tav tm="100000">
                                          <p:val>
                                            <p:strVal val="#ppt_w"/>
                                          </p:val>
                                        </p:tav>
                                      </p:tavLst>
                                    </p:anim>
                                    <p:anim calcmode="lin" valueType="num">
                                      <p:cBhvr>
                                        <p:cTn id="123" dur="1000" fill="hold"/>
                                        <p:tgtEl>
                                          <p:spTgt spid="61"/>
                                        </p:tgtEl>
                                        <p:attrNameLst>
                                          <p:attrName>ppt_h</p:attrName>
                                        </p:attrNameLst>
                                      </p:cBhvr>
                                      <p:tavLst>
                                        <p:tav tm="0">
                                          <p:val>
                                            <p:strVal val="#ppt_h"/>
                                          </p:val>
                                        </p:tav>
                                        <p:tav tm="100000">
                                          <p:val>
                                            <p:strVal val="#ppt_h"/>
                                          </p:val>
                                        </p:tav>
                                      </p:tavLst>
                                    </p:anim>
                                    <p:animEffect transition="in" filter="fade">
                                      <p:cBhvr>
                                        <p:cTn id="124" dur="1000"/>
                                        <p:tgtEl>
                                          <p:spTgt spid="61"/>
                                        </p:tgtEl>
                                      </p:cBhvr>
                                    </p:animEffect>
                                  </p:childTnLst>
                                </p:cTn>
                              </p:par>
                            </p:childTnLst>
                          </p:cTn>
                        </p:par>
                        <p:par>
                          <p:cTn id="125" fill="hold">
                            <p:stCondLst>
                              <p:cond delay="16500"/>
                            </p:stCondLst>
                            <p:childTnLst>
                              <p:par>
                                <p:cTn id="126" presetID="10" presetClass="entr" presetSubtype="0" fill="hold" nodeType="afterEffect">
                                  <p:stCondLst>
                                    <p:cond delay="0"/>
                                  </p:stCondLst>
                                  <p:childTnLst>
                                    <p:set>
                                      <p:cBhvr>
                                        <p:cTn id="127" dur="1" fill="hold">
                                          <p:stCondLst>
                                            <p:cond delay="0"/>
                                          </p:stCondLst>
                                        </p:cTn>
                                        <p:tgtEl>
                                          <p:spTgt spid="59">
                                            <p:txEl>
                                              <p:pRg st="4" end="4"/>
                                            </p:txEl>
                                          </p:spTgt>
                                        </p:tgtEl>
                                        <p:attrNameLst>
                                          <p:attrName>style.visibility</p:attrName>
                                        </p:attrNameLst>
                                      </p:cBhvr>
                                      <p:to>
                                        <p:strVal val="visible"/>
                                      </p:to>
                                    </p:set>
                                    <p:animEffect transition="in" filter="fade">
                                      <p:cBhvr>
                                        <p:cTn id="128" dur="500"/>
                                        <p:tgtEl>
                                          <p:spTgt spid="59">
                                            <p:txEl>
                                              <p:pRg st="4" end="4"/>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58">
                                            <p:txEl>
                                              <p:pRg st="4" end="4"/>
                                            </p:txEl>
                                          </p:spTgt>
                                        </p:tgtEl>
                                        <p:attrNameLst>
                                          <p:attrName>style.visibility</p:attrName>
                                        </p:attrNameLst>
                                      </p:cBhvr>
                                      <p:to>
                                        <p:strVal val="visible"/>
                                      </p:to>
                                    </p:set>
                                    <p:animEffect transition="in" filter="fade">
                                      <p:cBhvr>
                                        <p:cTn id="131" dur="500"/>
                                        <p:tgtEl>
                                          <p:spTgt spid="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2" grpId="0"/>
      <p:bldP spid="63" grpId="0"/>
      <p:bldP spid="64" grpId="0"/>
      <p:bldP spid="65" grpId="0"/>
      <p:bldP spid="66" grpId="0"/>
      <p:bldP spid="67" grpId="0"/>
      <p:bldP spid="68" grpId="0"/>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12188950" cy="6857999"/>
          </a:xfrm>
          <a:prstGeom prst="rect">
            <a:avLst/>
          </a:prstGeom>
        </p:spPr>
      </p:pic>
      <p:cxnSp>
        <p:nvCxnSpPr>
          <p:cNvPr id="8" name="Elbow Connector 7"/>
          <p:cNvCxnSpPr/>
          <p:nvPr/>
        </p:nvCxnSpPr>
        <p:spPr>
          <a:xfrm rot="10800000" flipV="1">
            <a:off x="844952" y="2344400"/>
            <a:ext cx="4166634" cy="3141999"/>
          </a:xfrm>
          <a:prstGeom prst="bentConnector3">
            <a:avLst>
              <a:gd name="adj1" fmla="val 99725"/>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7125629" y="2344401"/>
            <a:ext cx="4159687" cy="3141998"/>
          </a:xfrm>
          <a:prstGeom prst="bentConnector3">
            <a:avLst>
              <a:gd name="adj1" fmla="val 100087"/>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459065"/>
            <a:ext cx="12191999" cy="369328"/>
          </a:xfrm>
          <a:prstGeom prst="rect">
            <a:avLst/>
          </a:prstGeom>
          <a:noFill/>
        </p:spPr>
        <p:txBody>
          <a:bodyPr wrap="square" lIns="91414" tIns="45718" rIns="91414" bIns="45718" rtlCol="0">
            <a:spAutoFit/>
          </a:bodyPr>
          <a:lstStyle/>
          <a:p>
            <a:pPr algn="ctr">
              <a:lnSpc>
                <a:spcPct val="90000"/>
              </a:lnSpc>
            </a:pPr>
            <a:r>
              <a:rPr lang="en-US" sz="2000" b="1" dirty="0">
                <a:ln w="3175">
                  <a:noFill/>
                </a:ln>
                <a:solidFill>
                  <a:prstClr val="white"/>
                </a:solidFill>
                <a:latin typeface="Helvetica Regular" charset="0"/>
                <a:cs typeface="Helvetica Regular" charset="0"/>
              </a:rPr>
              <a:t>*BV CAN BE PLACED </a:t>
            </a:r>
            <a:r>
              <a:rPr lang="en-US" sz="2000" b="1" dirty="0" smtClean="0">
                <a:ln w="3175">
                  <a:noFill/>
                </a:ln>
                <a:solidFill>
                  <a:prstClr val="white"/>
                </a:solidFill>
                <a:latin typeface="Helvetica Regular" charset="0"/>
                <a:cs typeface="Helvetica Regular" charset="0"/>
              </a:rPr>
              <a:t>IN A BDC </a:t>
            </a:r>
            <a:r>
              <a:rPr lang="en-US" sz="2000" b="1" dirty="0">
                <a:ln w="3175">
                  <a:noFill/>
                </a:ln>
                <a:solidFill>
                  <a:prstClr val="white"/>
                </a:solidFill>
                <a:latin typeface="Helvetica Regular" charset="0"/>
                <a:cs typeface="Helvetica Regular" charset="0"/>
              </a:rPr>
              <a:t>OF INDIVIDUALS THAT YOU HAVE PERSONALLY SPONSORED</a:t>
            </a:r>
          </a:p>
        </p:txBody>
      </p:sp>
      <p:sp>
        <p:nvSpPr>
          <p:cNvPr id="12" name="TextBox 11"/>
          <p:cNvSpPr txBox="1"/>
          <p:nvPr/>
        </p:nvSpPr>
        <p:spPr>
          <a:xfrm>
            <a:off x="-2" y="1028700"/>
            <a:ext cx="12192003" cy="369328"/>
          </a:xfrm>
          <a:prstGeom prst="rect">
            <a:avLst/>
          </a:prstGeom>
          <a:noFill/>
        </p:spPr>
        <p:txBody>
          <a:bodyPr wrap="square" lIns="91414" tIns="45718" rIns="91414" bIns="45718" rtlCol="0">
            <a:spAutoFit/>
          </a:bodyPr>
          <a:lstStyle/>
          <a:p>
            <a:pPr algn="ctr">
              <a:lnSpc>
                <a:spcPct val="90000"/>
              </a:lnSpc>
            </a:pPr>
            <a:r>
              <a:rPr lang="en-US" sz="2000" b="1" dirty="0">
                <a:ln w="3175">
                  <a:noFill/>
                </a:ln>
                <a:solidFill>
                  <a:prstClr val="white"/>
                </a:solidFill>
                <a:latin typeface="Helvetica Regular" charset="0"/>
                <a:ea typeface="Helvetica Regular" charset="0"/>
                <a:cs typeface="Helvetica Regular" charset="0"/>
              </a:rPr>
              <a:t>EXAMPLE: YOU HAVE AN ORDER OF 400 BV TO PLACE</a:t>
            </a:r>
          </a:p>
        </p:txBody>
      </p:sp>
      <p:sp>
        <p:nvSpPr>
          <p:cNvPr id="27" name="Rectangle 26"/>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8" name="Rectangle 27"/>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a:solidFill>
                  <a:srgbClr val="0FB7FF"/>
                </a:solidFill>
                <a:latin typeface="Helvetica Regular" charset="0"/>
                <a:cs typeface="Helvetica Regular" charset="0"/>
              </a:rPr>
              <a:t>PLACEMENT OF BUSINESS VOLUME*</a:t>
            </a:r>
          </a:p>
        </p:txBody>
      </p:sp>
      <p:cxnSp>
        <p:nvCxnSpPr>
          <p:cNvPr id="11" name="Straight Arrow Connector 10"/>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b="21517"/>
          <a:stretch/>
        </p:blipFill>
        <p:spPr>
          <a:xfrm>
            <a:off x="1" y="0"/>
            <a:ext cx="12188950" cy="5382381"/>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t="80423" r="81965"/>
          <a:stretch/>
        </p:blipFill>
        <p:spPr>
          <a:xfrm>
            <a:off x="3050" y="5515429"/>
            <a:ext cx="2198283" cy="1342570"/>
          </a:xfrm>
          <a:prstGeom prst="rect">
            <a:avLst/>
          </a:prstGeom>
        </p:spPr>
      </p:pic>
    </p:spTree>
    <p:extLst>
      <p:ext uri="{BB962C8B-B14F-4D97-AF65-F5344CB8AC3E}">
        <p14:creationId xmlns:p14="http://schemas.microsoft.com/office/powerpoint/2010/main" val="193121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1000"/>
                                        <p:tgtEl>
                                          <p:spTgt spid="1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a:off x="5008287" y="1784246"/>
            <a:ext cx="2123949" cy="11762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15" name="Rectangle 14"/>
          <p:cNvSpPr/>
          <p:nvPr/>
        </p:nvSpPr>
        <p:spPr>
          <a:xfrm>
            <a:off x="2920999" y="304800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1" name="Rectangle 20"/>
          <p:cNvSpPr/>
          <p:nvPr/>
        </p:nvSpPr>
        <p:spPr>
          <a:xfrm>
            <a:off x="8926688" y="394393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31" name="TextBox 30"/>
          <p:cNvSpPr txBox="1"/>
          <p:nvPr/>
        </p:nvSpPr>
        <p:spPr>
          <a:xfrm>
            <a:off x="200722" y="1035764"/>
            <a:ext cx="11775688" cy="646327"/>
          </a:xfrm>
          <a:prstGeom prst="rect">
            <a:avLst/>
          </a:prstGeom>
          <a:noFill/>
        </p:spPr>
        <p:txBody>
          <a:bodyPr wrap="square" lIns="91414" tIns="45718" rIns="91414" bIns="45718" rtlCol="0">
            <a:spAutoFit/>
          </a:bodyPr>
          <a:lstStyle/>
          <a:p>
            <a:pPr algn="ctr"/>
            <a:r>
              <a:rPr lang="en-US" sz="1800" b="1" spc="-40" dirty="0" smtClean="0">
                <a:ln w="3175">
                  <a:noFill/>
                </a:ln>
                <a:solidFill>
                  <a:prstClr val="white"/>
                </a:solidFill>
                <a:latin typeface="Helvetica Regular" charset="0"/>
                <a:cs typeface="Helvetica Regular" charset="0"/>
              </a:rPr>
              <a:t>EACH </a:t>
            </a:r>
            <a:r>
              <a:rPr lang="en-US" sz="1800" b="1" spc="-40" dirty="0">
                <a:ln w="3175">
                  <a:noFill/>
                </a:ln>
                <a:solidFill>
                  <a:prstClr val="white"/>
                </a:solidFill>
                <a:latin typeface="Helvetica Regular" charset="0"/>
                <a:cs typeface="Helvetica Regular" charset="0"/>
              </a:rPr>
              <a:t>TIME YOU AND ANY BDC IN YOUR LEFT </a:t>
            </a:r>
            <a:r>
              <a:rPr lang="en-US" sz="1800" b="1" spc="-40" dirty="0" smtClean="0">
                <a:ln w="3175">
                  <a:noFill/>
                </a:ln>
                <a:solidFill>
                  <a:prstClr val="white"/>
                </a:solidFill>
                <a:latin typeface="Helvetica Regular" charset="0"/>
                <a:cs typeface="Helvetica Regular" charset="0"/>
              </a:rPr>
              <a:t>AND RIGHT SALES ORGANIZATION COMPLETES </a:t>
            </a:r>
            <a:r>
              <a:rPr lang="en-US" sz="1800" b="1" spc="-40" dirty="0">
                <a:ln w="3175">
                  <a:noFill/>
                </a:ln>
                <a:solidFill>
                  <a:prstClr val="white"/>
                </a:solidFill>
                <a:latin typeface="Helvetica Regular" charset="0"/>
                <a:cs typeface="Helvetica Regular" charset="0"/>
              </a:rPr>
              <a:t>THE BV COMMISSION CYCLE IN THE </a:t>
            </a:r>
            <a:r>
              <a:rPr lang="en-US" sz="1800" b="1" spc="-40" dirty="0" smtClean="0">
                <a:ln w="3175">
                  <a:noFill/>
                </a:ln>
                <a:solidFill>
                  <a:prstClr val="white"/>
                </a:solidFill>
                <a:latin typeface="Helvetica Regular" charset="0"/>
                <a:cs typeface="Helvetica Regular" charset="0"/>
              </a:rPr>
              <a:t>SAME </a:t>
            </a:r>
            <a:r>
              <a:rPr lang="en-US" sz="1800" b="1" spc="-40" dirty="0">
                <a:ln w="3175">
                  <a:noFill/>
                </a:ln>
                <a:solidFill>
                  <a:prstClr val="white"/>
                </a:solidFill>
                <a:latin typeface="Helvetica Regular" charset="0"/>
                <a:cs typeface="Helvetica Regular" charset="0"/>
              </a:rPr>
              <a:t>WEEK, YOU RECEIVE A MANAGEMENT BONUS OF $</a:t>
            </a:r>
            <a:r>
              <a:rPr lang="en-US" sz="1800" b="1" spc="-40" dirty="0" smtClean="0">
                <a:ln w="3175">
                  <a:noFill/>
                </a:ln>
                <a:solidFill>
                  <a:prstClr val="white"/>
                </a:solidFill>
                <a:latin typeface="Helvetica Regular" charset="0"/>
                <a:cs typeface="Helvetica Regular" charset="0"/>
              </a:rPr>
              <a:t>600</a:t>
            </a:r>
            <a:endParaRPr lang="en-US" sz="1800" b="1" spc="-40" dirty="0">
              <a:ln w="3175">
                <a:noFill/>
              </a:ln>
              <a:solidFill>
                <a:prstClr val="white"/>
              </a:solidFill>
              <a:latin typeface="Helvetica Regular" charset="0"/>
              <a:cs typeface="Helvetica Regular" charset="0"/>
            </a:endParaRP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a:solidFill>
                  <a:srgbClr val="0FB7FF"/>
                </a:solidFill>
                <a:latin typeface="Helvetica Regular" charset="0"/>
                <a:cs typeface="Helvetica Regular" charset="0"/>
              </a:rPr>
              <a:t>HOW MANAGEMENT BONUSES ARE EARNED</a:t>
            </a:r>
          </a:p>
        </p:txBody>
      </p:sp>
      <p:sp>
        <p:nvSpPr>
          <p:cNvPr id="18" name="TextBox 17"/>
          <p:cNvSpPr txBox="1"/>
          <p:nvPr/>
        </p:nvSpPr>
        <p:spPr>
          <a:xfrm>
            <a:off x="-2" y="6283154"/>
            <a:ext cx="12192003" cy="369328"/>
          </a:xfrm>
          <a:prstGeom prst="rect">
            <a:avLst/>
          </a:prstGeom>
          <a:noFill/>
        </p:spPr>
        <p:txBody>
          <a:bodyPr wrap="square" lIns="91414" tIns="45718" rIns="91414" bIns="45718" rtlCol="0">
            <a:spAutoFit/>
          </a:bodyPr>
          <a:lstStyle/>
          <a:p>
            <a:pPr algn="ctr" defTabSz="574675">
              <a:lnSpc>
                <a:spcPct val="90000"/>
              </a:lnSpc>
              <a:tabLst>
                <a:tab pos="574675" algn="l"/>
              </a:tabLst>
            </a:pPr>
            <a:r>
              <a:rPr lang="en-US" sz="2000" b="1" dirty="0">
                <a:ln w="3175">
                  <a:noFill/>
                </a:ln>
                <a:solidFill>
                  <a:prstClr val="white"/>
                </a:solidFill>
                <a:latin typeface="Helvetica Regular" charset="0"/>
                <a:cs typeface="Helvetica Regular" charset="0"/>
              </a:rPr>
              <a:t>TOTAL WEEKLY POTENTIAL $</a:t>
            </a:r>
            <a:r>
              <a:rPr lang="en-US" sz="2000" b="1" dirty="0" smtClean="0">
                <a:ln w="3175">
                  <a:noFill/>
                </a:ln>
                <a:solidFill>
                  <a:prstClr val="white"/>
                </a:solidFill>
                <a:latin typeface="Helvetica Regular" charset="0"/>
                <a:cs typeface="Helvetica Regular" charset="0"/>
              </a:rPr>
              <a:t>3,600 </a:t>
            </a:r>
            <a:r>
              <a:rPr lang="en-US" sz="2000" b="1" dirty="0">
                <a:ln w="3175">
                  <a:noFill/>
                </a:ln>
                <a:solidFill>
                  <a:prstClr val="white"/>
                </a:solidFill>
                <a:latin typeface="Helvetica Regular" charset="0"/>
                <a:cs typeface="Helvetica Regular" charset="0"/>
              </a:rPr>
              <a:t>PER BDC</a:t>
            </a:r>
          </a:p>
        </p:txBody>
      </p:sp>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53849" y="1875856"/>
            <a:ext cx="1193363" cy="353943"/>
          </a:xfrm>
          <a:prstGeom prst="rect">
            <a:avLst/>
          </a:prstGeom>
          <a:noFill/>
        </p:spPr>
        <p:txBody>
          <a:bodyPr wrap="square" rtlCol="0">
            <a:spAutoFit/>
          </a:bodyPr>
          <a:lstStyle/>
          <a:p>
            <a:pPr algn="ctr"/>
            <a:r>
              <a:rPr lang="en-US" sz="1700" b="1" dirty="0">
                <a:solidFill>
                  <a:schemeClr val="bg1"/>
                </a:solidFill>
                <a:latin typeface="Helvetica Regular" charset="0"/>
                <a:ea typeface="Helvetica Regular" charset="0"/>
                <a:cs typeface="Helvetica Regular" charset="0"/>
              </a:rPr>
              <a:t>5000 BV</a:t>
            </a:r>
          </a:p>
        </p:txBody>
      </p:sp>
      <p:sp>
        <p:nvSpPr>
          <p:cNvPr id="14" name="TextBox 13"/>
          <p:cNvSpPr txBox="1"/>
          <p:nvPr/>
        </p:nvSpPr>
        <p:spPr>
          <a:xfrm>
            <a:off x="7076940" y="1875856"/>
            <a:ext cx="1086399" cy="353943"/>
          </a:xfrm>
          <a:prstGeom prst="rect">
            <a:avLst/>
          </a:prstGeom>
          <a:noFill/>
        </p:spPr>
        <p:txBody>
          <a:bodyPr wrap="square" rtlCol="0">
            <a:spAutoFit/>
          </a:bodyPr>
          <a:lstStyle/>
          <a:p>
            <a:r>
              <a:rPr lang="en-US" sz="1700" b="1" dirty="0" smtClean="0">
                <a:solidFill>
                  <a:schemeClr val="bg1"/>
                </a:solidFill>
                <a:latin typeface="Helvetica Regular" charset="0"/>
                <a:ea typeface="Helvetica Regular" charset="0"/>
                <a:cs typeface="Helvetica Regular" charset="0"/>
              </a:rPr>
              <a:t>5000 BV</a:t>
            </a:r>
            <a:endParaRPr lang="en-US" sz="1700" b="1" dirty="0">
              <a:solidFill>
                <a:schemeClr val="bg1"/>
              </a:solidFill>
              <a:latin typeface="Helvetica Regular" charset="0"/>
              <a:ea typeface="Helvetica Regular" charset="0"/>
              <a:cs typeface="Helvetica Regular" charset="0"/>
            </a:endParaRPr>
          </a:p>
        </p:txBody>
      </p:sp>
      <p:sp>
        <p:nvSpPr>
          <p:cNvPr id="16" name="TextBox 15"/>
          <p:cNvSpPr txBox="1"/>
          <p:nvPr/>
        </p:nvSpPr>
        <p:spPr>
          <a:xfrm>
            <a:off x="1964277" y="3044279"/>
            <a:ext cx="1037166" cy="353943"/>
          </a:xfrm>
          <a:prstGeom prst="rect">
            <a:avLst/>
          </a:prstGeom>
          <a:noFill/>
        </p:spPr>
        <p:txBody>
          <a:bodyPr wrap="square" rtlCol="0">
            <a:spAutoFit/>
          </a:bodyPr>
          <a:lstStyle/>
          <a:p>
            <a:pPr lvl="0" algn="ctr"/>
            <a:r>
              <a:rPr lang="en-US" sz="1700" b="1" dirty="0">
                <a:solidFill>
                  <a:prstClr val="white"/>
                </a:solidFill>
                <a:latin typeface="Helvetica Regular" charset="0"/>
                <a:ea typeface="Helvetica Regular" charset="0"/>
                <a:cs typeface="Helvetica Regular" charset="0"/>
              </a:rPr>
              <a:t>5000 BV</a:t>
            </a:r>
          </a:p>
        </p:txBody>
      </p:sp>
      <p:sp>
        <p:nvSpPr>
          <p:cNvPr id="17" name="TextBox 16"/>
          <p:cNvSpPr txBox="1"/>
          <p:nvPr/>
        </p:nvSpPr>
        <p:spPr>
          <a:xfrm>
            <a:off x="4301988" y="3044279"/>
            <a:ext cx="1036234" cy="353943"/>
          </a:xfrm>
          <a:prstGeom prst="rect">
            <a:avLst/>
          </a:prstGeom>
          <a:noFill/>
        </p:spPr>
        <p:txBody>
          <a:bodyPr wrap="square" rtlCol="0">
            <a:spAutoFit/>
          </a:bodyPr>
          <a:lstStyle/>
          <a:p>
            <a:pPr lvl="0" algn="ctr"/>
            <a:r>
              <a:rPr lang="en-US" sz="1700" b="1" dirty="0">
                <a:solidFill>
                  <a:prstClr val="white"/>
                </a:solidFill>
                <a:latin typeface="Helvetica Regular" charset="0"/>
                <a:ea typeface="Helvetica Regular" charset="0"/>
                <a:cs typeface="Helvetica Regular" charset="0"/>
              </a:rPr>
              <a:t>5000 BV</a:t>
            </a:r>
          </a:p>
        </p:txBody>
      </p:sp>
      <p:sp>
        <p:nvSpPr>
          <p:cNvPr id="22" name="TextBox 21"/>
          <p:cNvSpPr txBox="1"/>
          <p:nvPr/>
        </p:nvSpPr>
        <p:spPr>
          <a:xfrm>
            <a:off x="7943021" y="3943930"/>
            <a:ext cx="1083251" cy="353943"/>
          </a:xfrm>
          <a:prstGeom prst="rect">
            <a:avLst/>
          </a:prstGeom>
          <a:noFill/>
        </p:spPr>
        <p:txBody>
          <a:bodyPr wrap="square" rtlCol="0">
            <a:spAutoFit/>
          </a:bodyPr>
          <a:lstStyle/>
          <a:p>
            <a:pPr lvl="0" algn="ctr"/>
            <a:r>
              <a:rPr lang="en-US" sz="1700" b="1" dirty="0">
                <a:solidFill>
                  <a:prstClr val="white"/>
                </a:solidFill>
                <a:latin typeface="Helvetica Regular" charset="0"/>
                <a:ea typeface="Helvetica Regular" charset="0"/>
                <a:cs typeface="Helvetica Regular" charset="0"/>
              </a:rPr>
              <a:t>5000 BV</a:t>
            </a:r>
          </a:p>
        </p:txBody>
      </p:sp>
      <p:sp>
        <p:nvSpPr>
          <p:cNvPr id="24" name="TextBox 23"/>
          <p:cNvSpPr txBox="1"/>
          <p:nvPr/>
        </p:nvSpPr>
        <p:spPr>
          <a:xfrm>
            <a:off x="10281172" y="3943930"/>
            <a:ext cx="1119011" cy="353943"/>
          </a:xfrm>
          <a:prstGeom prst="rect">
            <a:avLst/>
          </a:prstGeom>
          <a:noFill/>
        </p:spPr>
        <p:txBody>
          <a:bodyPr wrap="square" rtlCol="0">
            <a:spAutoFit/>
          </a:bodyPr>
          <a:lstStyle/>
          <a:p>
            <a:pPr lvl="0" algn="ctr"/>
            <a:r>
              <a:rPr lang="en-US" sz="1700" b="1" dirty="0">
                <a:solidFill>
                  <a:prstClr val="white"/>
                </a:solidFill>
                <a:latin typeface="Helvetica Regular" charset="0"/>
                <a:ea typeface="Helvetica Regular" charset="0"/>
                <a:cs typeface="Helvetica Regular" charset="0"/>
              </a:rPr>
              <a:t>5000 BV</a:t>
            </a:r>
          </a:p>
        </p:txBody>
      </p:sp>
    </p:spTree>
    <p:extLst>
      <p:ext uri="{BB962C8B-B14F-4D97-AF65-F5344CB8AC3E}">
        <p14:creationId xmlns:p14="http://schemas.microsoft.com/office/powerpoint/2010/main" val="46923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1" grpId="0" animBg="1"/>
      <p:bldP spid="18" grpId="0"/>
      <p:bldP spid="3" grpId="0"/>
      <p:bldP spid="14" grpId="0"/>
      <p:bldP spid="16" grpId="0"/>
      <p:bldP spid="17" grpId="0"/>
      <p:bldP spid="22" grpId="0"/>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2" name="Rectangle 21"/>
          <p:cNvSpPr/>
          <p:nvPr/>
        </p:nvSpPr>
        <p:spPr>
          <a:xfrm>
            <a:off x="4739833" y="1739423"/>
            <a:ext cx="2641628" cy="1438614"/>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4" name="Rectangle 23"/>
          <p:cNvSpPr/>
          <p:nvPr/>
        </p:nvSpPr>
        <p:spPr>
          <a:xfrm>
            <a:off x="2186608" y="3284585"/>
            <a:ext cx="1802295" cy="1003361"/>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5" name="Rectangle 24"/>
          <p:cNvSpPr/>
          <p:nvPr/>
        </p:nvSpPr>
        <p:spPr>
          <a:xfrm>
            <a:off x="8203097" y="3285904"/>
            <a:ext cx="1762537" cy="1003361"/>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5000" y="5897505"/>
            <a:ext cx="10922000" cy="424728"/>
          </a:xfrm>
          <a:prstGeom prst="rect">
            <a:avLst/>
          </a:prstGeom>
          <a:noFill/>
        </p:spPr>
        <p:txBody>
          <a:bodyPr wrap="square" lIns="91414" tIns="45718" rIns="91414" bIns="45718" rtlCol="0">
            <a:spAutoFit/>
          </a:bodyPr>
          <a:lstStyle/>
          <a:p>
            <a:pPr algn="ctr">
              <a:lnSpc>
                <a:spcPct val="90000"/>
              </a:lnSpc>
            </a:pPr>
            <a:r>
              <a:rPr lang="en-US" sz="2400" b="1" spc="-40" dirty="0" smtClean="0">
                <a:ln w="3175">
                  <a:noFill/>
                </a:ln>
                <a:solidFill>
                  <a:prstClr val="white"/>
                </a:solidFill>
                <a:latin typeface="Helvetica Regular" charset="0"/>
                <a:cs typeface="Helvetica Regular" charset="0"/>
              </a:rPr>
              <a:t>TOTAL WEEKLY EARNING POTENTIAL: $10,800</a:t>
            </a:r>
            <a:endParaRPr lang="en-US" sz="2400" b="1" spc="-40" dirty="0">
              <a:ln w="3175">
                <a:noFill/>
              </a:ln>
              <a:solidFill>
                <a:prstClr val="white"/>
              </a:solidFill>
              <a:latin typeface="Helvetica Regular" charset="0"/>
              <a:cs typeface="Helvetica Regular" charset="0"/>
            </a:endParaRPr>
          </a:p>
        </p:txBody>
      </p:sp>
      <p:sp>
        <p:nvSpPr>
          <p:cNvPr id="18" name="TextBox 17"/>
          <p:cNvSpPr txBox="1"/>
          <p:nvPr/>
        </p:nvSpPr>
        <p:spPr>
          <a:xfrm>
            <a:off x="-2" y="1028700"/>
            <a:ext cx="12192003" cy="646327"/>
          </a:xfrm>
          <a:prstGeom prst="rect">
            <a:avLst/>
          </a:prstGeom>
          <a:noFill/>
        </p:spPr>
        <p:txBody>
          <a:bodyPr wrap="square" lIns="91414" tIns="45718" rIns="91414" bIns="45718" rtlCol="0">
            <a:spAutoFit/>
          </a:bodyPr>
          <a:lstStyle/>
          <a:p>
            <a:pPr algn="ctr" defTabSz="457200"/>
            <a:r>
              <a:rPr lang="en-US" sz="1800" b="1" dirty="0" smtClean="0">
                <a:solidFill>
                  <a:prstClr val="white"/>
                </a:solidFill>
                <a:latin typeface="Helvetica Regular" charset="0"/>
                <a:cs typeface="Helvetica Regular" charset="0"/>
              </a:rPr>
              <a:t>EACH UNFRANCHISE</a:t>
            </a:r>
            <a:r>
              <a:rPr lang="en-US" sz="1800" b="1" baseline="30000" dirty="0" smtClean="0">
                <a:solidFill>
                  <a:prstClr val="white"/>
                </a:solidFill>
                <a:latin typeface="Helvetica Regular" charset="0"/>
                <a:cs typeface="Helvetica Regular" charset="0"/>
              </a:rPr>
              <a:t>®</a:t>
            </a:r>
            <a:r>
              <a:rPr lang="en-US" sz="1800" b="1" dirty="0" smtClean="0">
                <a:solidFill>
                  <a:prstClr val="white"/>
                </a:solidFill>
                <a:latin typeface="Helvetica Regular" charset="0"/>
                <a:cs typeface="Helvetica Regular" charset="0"/>
              </a:rPr>
              <a:t> OWNER STARTS WITH THREE BUSINESS DEVELOPMENT CENTERS</a:t>
            </a:r>
            <a:br>
              <a:rPr lang="en-US" sz="1800" b="1" dirty="0" smtClean="0">
                <a:solidFill>
                  <a:prstClr val="white"/>
                </a:solidFill>
                <a:latin typeface="Helvetica Regular" charset="0"/>
                <a:cs typeface="Helvetica Regular" charset="0"/>
              </a:rPr>
            </a:br>
            <a:r>
              <a:rPr lang="en-US" sz="1800" b="1" spc="-40" dirty="0" smtClean="0">
                <a:ln w="3175">
                  <a:noFill/>
                </a:ln>
                <a:solidFill>
                  <a:prstClr val="white"/>
                </a:solidFill>
                <a:latin typeface="Helvetica Regular" charset="0"/>
                <a:cs typeface="Helvetica Regular" charset="0"/>
              </a:rPr>
              <a:t>EACH </a:t>
            </a:r>
            <a:r>
              <a:rPr lang="en-US" sz="1800" b="1" dirty="0">
                <a:solidFill>
                  <a:prstClr val="white"/>
                </a:solidFill>
                <a:latin typeface="Helvetica Regular" charset="0"/>
                <a:cs typeface="Helvetica Regular" charset="0"/>
              </a:rPr>
              <a:t>BUSINESS DEVELOPMENT </a:t>
            </a:r>
            <a:r>
              <a:rPr lang="en-US" sz="1800" b="1" dirty="0" smtClean="0">
                <a:solidFill>
                  <a:prstClr val="white"/>
                </a:solidFill>
                <a:latin typeface="Helvetica Regular" charset="0"/>
                <a:cs typeface="Helvetica Regular" charset="0"/>
              </a:rPr>
              <a:t>CENTER</a:t>
            </a:r>
            <a:r>
              <a:rPr lang="en-US" sz="1800" b="1" spc="-40" dirty="0" smtClean="0">
                <a:ln w="3175">
                  <a:noFill/>
                </a:ln>
                <a:solidFill>
                  <a:prstClr val="white"/>
                </a:solidFill>
                <a:latin typeface="Helvetica Regular" charset="0"/>
                <a:cs typeface="Helvetica Regular" charset="0"/>
              </a:rPr>
              <a:t> </a:t>
            </a:r>
            <a:r>
              <a:rPr lang="en-US" sz="1800" b="1" spc="-40" dirty="0">
                <a:ln w="3175">
                  <a:noFill/>
                </a:ln>
                <a:solidFill>
                  <a:prstClr val="white"/>
                </a:solidFill>
                <a:latin typeface="Helvetica Regular" charset="0"/>
                <a:cs typeface="Helvetica Regular" charset="0"/>
              </a:rPr>
              <a:t>HAS </a:t>
            </a:r>
            <a:r>
              <a:rPr lang="en-US" sz="1800" b="1" spc="-40" dirty="0" smtClean="0">
                <a:ln w="3175">
                  <a:noFill/>
                </a:ln>
                <a:solidFill>
                  <a:prstClr val="white"/>
                </a:solidFill>
                <a:latin typeface="Helvetica Regular" charset="0"/>
                <a:cs typeface="Helvetica Regular" charset="0"/>
              </a:rPr>
              <a:t>A WEEKLY  EARNING </a:t>
            </a:r>
            <a:r>
              <a:rPr lang="en-US" sz="1800" b="1" spc="-40" dirty="0">
                <a:ln w="3175">
                  <a:noFill/>
                </a:ln>
                <a:solidFill>
                  <a:prstClr val="white"/>
                </a:solidFill>
                <a:latin typeface="Helvetica Regular" charset="0"/>
                <a:cs typeface="Helvetica Regular" charset="0"/>
              </a:rPr>
              <a:t>POTENTIAL OF </a:t>
            </a:r>
            <a:r>
              <a:rPr lang="en-US" sz="1800" b="1" spc="-40" dirty="0" smtClean="0">
                <a:ln w="3175">
                  <a:noFill/>
                </a:ln>
                <a:solidFill>
                  <a:prstClr val="white"/>
                </a:solidFill>
                <a:latin typeface="Helvetica Regular" charset="0"/>
                <a:cs typeface="Helvetica Regular" charset="0"/>
              </a:rPr>
              <a:t>$3,600</a:t>
            </a:r>
            <a:endParaRPr lang="en-US" sz="1800" b="1" spc="-40" dirty="0">
              <a:ln w="3175">
                <a:noFill/>
              </a:ln>
              <a:solidFill>
                <a:prstClr val="white"/>
              </a:solidFill>
              <a:latin typeface="Helvetica Regular" charset="0"/>
              <a:cs typeface="Helvetica Regular" charset="0"/>
            </a:endParaRP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cxnSp>
        <p:nvCxnSpPr>
          <p:cNvPr id="26" name="Straight Arrow Connector 25"/>
          <p:cNvCxnSpPr/>
          <p:nvPr/>
        </p:nvCxnSpPr>
        <p:spPr>
          <a:xfrm>
            <a:off x="3087205" y="4287946"/>
            <a:ext cx="0" cy="143975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smtClean="0">
                <a:solidFill>
                  <a:srgbClr val="0FB7FF"/>
                </a:solidFill>
                <a:latin typeface="Helvetica Regular" charset="0"/>
                <a:cs typeface="Helvetica Regular" charset="0"/>
              </a:rPr>
              <a:t>EARN MORE INCOME</a:t>
            </a:r>
            <a:endParaRPr lang="en-US" sz="3200" b="1" spc="100" dirty="0">
              <a:solidFill>
                <a:srgbClr val="0FB7FF"/>
              </a:solidFill>
              <a:latin typeface="Helvetica Regular" charset="0"/>
              <a:cs typeface="Helvetica Regular" charset="0"/>
            </a:endParaRPr>
          </a:p>
        </p:txBody>
      </p:sp>
      <p:cxnSp>
        <p:nvCxnSpPr>
          <p:cNvPr id="27" name="Straight Arrow Connector 26"/>
          <p:cNvCxnSpPr>
            <a:stCxn id="25" idx="2"/>
          </p:cNvCxnSpPr>
          <p:nvPr/>
        </p:nvCxnSpPr>
        <p:spPr>
          <a:xfrm flipH="1">
            <a:off x="9078291" y="4289265"/>
            <a:ext cx="6075" cy="1438435"/>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94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2000"/>
                                        <p:tgtEl>
                                          <p:spTgt spid="7"/>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2000"/>
                                        <p:tgtEl>
                                          <p:spTgt spid="12"/>
                                        </p:tgtEl>
                                      </p:cBhvr>
                                    </p:animEffect>
                                  </p:childTnLst>
                                </p:cTn>
                              </p:par>
                            </p:childTnLst>
                          </p:cTn>
                        </p:par>
                        <p:par>
                          <p:cTn id="66" fill="hold">
                            <p:stCondLst>
                              <p:cond delay="2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18" name="TextBox 17"/>
          <p:cNvSpPr txBox="1"/>
          <p:nvPr/>
        </p:nvSpPr>
        <p:spPr>
          <a:xfrm>
            <a:off x="-2" y="1095784"/>
            <a:ext cx="12192003" cy="400105"/>
          </a:xfrm>
          <a:prstGeom prst="rect">
            <a:avLst/>
          </a:prstGeom>
          <a:noFill/>
        </p:spPr>
        <p:txBody>
          <a:bodyPr wrap="square" lIns="91414" tIns="45718" rIns="91414" bIns="45718" rtlCol="0">
            <a:spAutoFit/>
          </a:bodyPr>
          <a:lstStyle/>
          <a:p>
            <a:pPr algn="ctr" defTabSz="457200"/>
            <a:r>
              <a:rPr lang="en-US" sz="2000" b="1" dirty="0" smtClean="0">
                <a:solidFill>
                  <a:prstClr val="white"/>
                </a:solidFill>
                <a:latin typeface="Helvetica Regular" charset="0"/>
                <a:cs typeface="Helvetica Regular" charset="0"/>
              </a:rPr>
              <a:t>OPEN ADDITIONAL BUSINESS DEVELOPMENT CENTERS TO INCREASE YOUR COMMISSIONS</a:t>
            </a:r>
            <a:endParaRPr lang="en-US" sz="2000" b="1" dirty="0">
              <a:solidFill>
                <a:prstClr val="white"/>
              </a:solidFill>
              <a:latin typeface="Helvetica Regular" charset="0"/>
              <a:cs typeface="Helvetica Regular" charset="0"/>
            </a:endParaRP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n-US" sz="3200" b="1" spc="100" dirty="0" smtClean="0">
                <a:solidFill>
                  <a:srgbClr val="0FB7FF"/>
                </a:solidFill>
                <a:latin typeface="Helvetica Regular" charset="0"/>
                <a:cs typeface="Helvetica Regular" charset="0"/>
              </a:rPr>
              <a:t>EARN MORE INCOME</a:t>
            </a:r>
            <a:endParaRPr lang="en-US" sz="3200" b="1" spc="100" dirty="0">
              <a:solidFill>
                <a:srgbClr val="0FB7FF"/>
              </a:solidFill>
              <a:latin typeface="Helvetica Regular" charset="0"/>
              <a:cs typeface="Helvetica Regular" charset="0"/>
            </a:endParaRPr>
          </a:p>
        </p:txBody>
      </p:sp>
      <p:sp>
        <p:nvSpPr>
          <p:cNvPr id="14" name="TextBox 13"/>
          <p:cNvSpPr txBox="1"/>
          <p:nvPr/>
        </p:nvSpPr>
        <p:spPr>
          <a:xfrm>
            <a:off x="3996813" y="1875856"/>
            <a:ext cx="1031131" cy="353943"/>
          </a:xfrm>
          <a:prstGeom prst="rect">
            <a:avLst/>
          </a:prstGeom>
          <a:noFill/>
        </p:spPr>
        <p:txBody>
          <a:bodyPr wrap="square" rtlCol="0">
            <a:spAutoFit/>
          </a:bodyPr>
          <a:lstStyle/>
          <a:p>
            <a:pPr algn="r"/>
            <a:r>
              <a:rPr lang="en-US" sz="1700" b="1" dirty="0" smtClean="0">
                <a:solidFill>
                  <a:schemeClr val="bg1"/>
                </a:solidFill>
                <a:latin typeface="Helvetica Regular" charset="0"/>
                <a:ea typeface="Helvetica Regular" charset="0"/>
                <a:cs typeface="Helvetica Regular" charset="0"/>
              </a:rPr>
              <a:t>5000 BV</a:t>
            </a:r>
            <a:endParaRPr lang="en-US" sz="1700" b="1" dirty="0">
              <a:solidFill>
                <a:schemeClr val="bg1"/>
              </a:solidFill>
              <a:latin typeface="Helvetica Regular" charset="0"/>
              <a:ea typeface="Helvetica Regular" charset="0"/>
              <a:cs typeface="Helvetica Regular" charset="0"/>
            </a:endParaRPr>
          </a:p>
        </p:txBody>
      </p:sp>
      <p:sp>
        <p:nvSpPr>
          <p:cNvPr id="25" name="TextBox 24"/>
          <p:cNvSpPr txBox="1"/>
          <p:nvPr/>
        </p:nvSpPr>
        <p:spPr>
          <a:xfrm>
            <a:off x="7143200" y="1875856"/>
            <a:ext cx="1145393" cy="353943"/>
          </a:xfrm>
          <a:prstGeom prst="rect">
            <a:avLst/>
          </a:prstGeom>
          <a:noFill/>
        </p:spPr>
        <p:txBody>
          <a:bodyPr wrap="square" rtlCol="0">
            <a:spAutoFit/>
          </a:bodyPr>
          <a:lstStyle/>
          <a:p>
            <a:r>
              <a:rPr lang="en-US" sz="1700" b="1" dirty="0" smtClean="0">
                <a:solidFill>
                  <a:schemeClr val="bg1"/>
                </a:solidFill>
                <a:latin typeface="Helvetica Regular" charset="0"/>
                <a:ea typeface="Helvetica Regular" charset="0"/>
                <a:cs typeface="Helvetica Regular" charset="0"/>
              </a:rPr>
              <a:t>5000 BV</a:t>
            </a:r>
            <a:endParaRPr lang="en-US" sz="1700" b="1" dirty="0">
              <a:solidFill>
                <a:schemeClr val="bg1"/>
              </a:solidFill>
              <a:latin typeface="Helvetica Regular" charset="0"/>
              <a:ea typeface="Helvetica Regular" charset="0"/>
              <a:cs typeface="Helvetica Regular" charset="0"/>
            </a:endParaRPr>
          </a:p>
        </p:txBody>
      </p:sp>
      <p:sp>
        <p:nvSpPr>
          <p:cNvPr id="29" name="TextBox 28"/>
          <p:cNvSpPr txBox="1"/>
          <p:nvPr/>
        </p:nvSpPr>
        <p:spPr>
          <a:xfrm>
            <a:off x="5890113" y="6338070"/>
            <a:ext cx="6524626" cy="369328"/>
          </a:xfrm>
          <a:prstGeom prst="rect">
            <a:avLst/>
          </a:prstGeom>
          <a:noFill/>
        </p:spPr>
        <p:txBody>
          <a:bodyPr wrap="square" lIns="91414" tIns="45718" rIns="91414" bIns="45718" rtlCol="0">
            <a:spAutoFit/>
          </a:bodyPr>
          <a:lstStyle/>
          <a:p>
            <a:pPr algn="ctr" defTabSz="574675">
              <a:lnSpc>
                <a:spcPct val="90000"/>
              </a:lnSpc>
              <a:tabLst>
                <a:tab pos="574675" algn="l"/>
              </a:tabLst>
            </a:pPr>
            <a:r>
              <a:rPr lang="en-US" sz="2000" b="1" dirty="0">
                <a:ln w="3175">
                  <a:noFill/>
                </a:ln>
                <a:solidFill>
                  <a:prstClr val="white"/>
                </a:solidFill>
                <a:latin typeface="Helvetica Regular" charset="0"/>
                <a:cs typeface="Helvetica Regular" charset="0"/>
              </a:rPr>
              <a:t>TOTAL WEEKLY POTENTIAL $</a:t>
            </a:r>
            <a:r>
              <a:rPr lang="en-US" sz="2000" b="1" dirty="0" smtClean="0">
                <a:ln w="3175">
                  <a:noFill/>
                </a:ln>
                <a:solidFill>
                  <a:prstClr val="white"/>
                </a:solidFill>
                <a:latin typeface="Helvetica Regular" charset="0"/>
                <a:cs typeface="Helvetica Regular" charset="0"/>
              </a:rPr>
              <a:t>3,600 </a:t>
            </a:r>
            <a:r>
              <a:rPr lang="en-US" sz="2000" b="1" dirty="0">
                <a:ln w="3175">
                  <a:noFill/>
                </a:ln>
                <a:solidFill>
                  <a:prstClr val="white"/>
                </a:solidFill>
                <a:latin typeface="Helvetica Regular" charset="0"/>
                <a:cs typeface="Helvetica Regular" charset="0"/>
              </a:rPr>
              <a:t>PER BDC</a:t>
            </a:r>
          </a:p>
        </p:txBody>
      </p:sp>
      <p:sp>
        <p:nvSpPr>
          <p:cNvPr id="27" name="TextBox 26"/>
          <p:cNvSpPr txBox="1"/>
          <p:nvPr/>
        </p:nvSpPr>
        <p:spPr>
          <a:xfrm>
            <a:off x="3279213" y="6012059"/>
            <a:ext cx="1031131" cy="307777"/>
          </a:xfrm>
          <a:prstGeom prst="rect">
            <a:avLst/>
          </a:prstGeom>
          <a:noFill/>
        </p:spPr>
        <p:txBody>
          <a:bodyPr wrap="square" rtlCol="0">
            <a:spAutoFit/>
          </a:bodyPr>
          <a:lstStyle/>
          <a:p>
            <a:pPr algn="ctr"/>
            <a:r>
              <a:rPr lang="en-US" sz="1400" b="1" dirty="0">
                <a:solidFill>
                  <a:schemeClr val="bg1"/>
                </a:solidFill>
                <a:latin typeface="Helvetica Regular" charset="0"/>
                <a:ea typeface="Helvetica Regular" charset="0"/>
                <a:cs typeface="Helvetica Regular" charset="0"/>
              </a:rPr>
              <a:t>2</a:t>
            </a:r>
            <a:r>
              <a:rPr lang="en-US" sz="1400" b="1" dirty="0" smtClean="0">
                <a:solidFill>
                  <a:schemeClr val="bg1"/>
                </a:solidFill>
                <a:latin typeface="Helvetica Regular" charset="0"/>
                <a:ea typeface="Helvetica Regular" charset="0"/>
                <a:cs typeface="Helvetica Regular" charset="0"/>
              </a:rPr>
              <a:t>00 BV</a:t>
            </a:r>
            <a:endParaRPr lang="en-US" sz="1400" b="1" dirty="0">
              <a:solidFill>
                <a:schemeClr val="bg1"/>
              </a:solidFill>
              <a:latin typeface="Helvetica Regular" charset="0"/>
              <a:ea typeface="Helvetica Regular" charset="0"/>
              <a:cs typeface="Helvetica Regular" charset="0"/>
            </a:endParaRP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5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0"/>
                                        <p:tgtEl>
                                          <p:spTgt spid="2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5" grpId="0"/>
      <p:bldP spid="29" grpId="0"/>
      <p:bldP spid="27" grpId="0"/>
      <p:bldP spid="27"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p:cNvSpPr/>
          <p:nvPr/>
        </p:nvSpPr>
        <p:spPr>
          <a:xfrm>
            <a:off x="6638548" y="673450"/>
            <a:ext cx="5429125"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7" name="Rectangle 6"/>
          <p:cNvSpPr/>
          <p:nvPr/>
        </p:nvSpPr>
        <p:spPr>
          <a:xfrm>
            <a:off x="6771934" y="753290"/>
            <a:ext cx="5295740" cy="1077214"/>
          </a:xfrm>
          <a:prstGeom prst="rect">
            <a:avLst/>
          </a:prstGeom>
          <a:noFill/>
        </p:spPr>
        <p:txBody>
          <a:bodyPr wrap="square" lIns="91414" tIns="45718" rIns="91414" bIns="45718">
            <a:spAutoFit/>
          </a:bodyPr>
          <a:lstStyle/>
          <a:p>
            <a:pPr>
              <a:tabLst>
                <a:tab pos="114265" algn="l"/>
              </a:tabLst>
            </a:pPr>
            <a:r>
              <a:rPr lang="en-US" sz="3200" b="1" spc="100" dirty="0" smtClean="0">
                <a:solidFill>
                  <a:schemeClr val="bg1"/>
                </a:solidFill>
                <a:latin typeface="Helvetica Regular" charset="0"/>
                <a:cs typeface="Helvetica Regular" charset="0"/>
              </a:rPr>
              <a:t>THE UNFRANCHISE</a:t>
            </a:r>
            <a:r>
              <a:rPr lang="en-US" sz="3200" b="1" spc="100" baseline="30000" dirty="0" smtClean="0">
                <a:solidFill>
                  <a:schemeClr val="bg1"/>
                </a:solidFill>
                <a:latin typeface="Helvetica Regular" charset="0"/>
                <a:cs typeface="Helvetica Regular" charset="0"/>
              </a:rPr>
              <a:t>®</a:t>
            </a:r>
            <a:r>
              <a:rPr lang="en-US" sz="3200" b="1" spc="100" dirty="0" smtClean="0">
                <a:solidFill>
                  <a:schemeClr val="bg1"/>
                </a:solidFill>
                <a:latin typeface="Helvetica Regular" charset="0"/>
                <a:cs typeface="Helvetica Regular" charset="0"/>
              </a:rPr>
              <a:t> BUSINESS HIGHLIGHTS</a:t>
            </a:r>
            <a:endParaRPr lang="en-US" sz="3200" b="1" spc="100" dirty="0">
              <a:solidFill>
                <a:schemeClr val="bg1"/>
              </a:solidFill>
              <a:latin typeface="Helvetica Regular" charset="0"/>
              <a:cs typeface="Helvetica Regular" charset="0"/>
            </a:endParaRPr>
          </a:p>
        </p:txBody>
      </p:sp>
      <p:sp>
        <p:nvSpPr>
          <p:cNvPr id="9" name="Rectangle 8"/>
          <p:cNvSpPr/>
          <p:nvPr/>
        </p:nvSpPr>
        <p:spPr>
          <a:xfrm>
            <a:off x="7414197" y="2091954"/>
            <a:ext cx="4555299"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ln w="3175">
                  <a:noFill/>
                </a:ln>
                <a:solidFill>
                  <a:srgbClr val="000000"/>
                </a:solidFill>
                <a:latin typeface="Helvetica Regular" charset="0"/>
                <a:cs typeface="Helvetica Regular" charset="0"/>
              </a:rPr>
              <a:t>CONVERT SPENDING INTO EARNING WITH THE SHOPPING ANNUITY</a:t>
            </a:r>
            <a:endParaRPr lang="en-US" sz="1400" b="1" baseline="30000" dirty="0">
              <a:ln w="3175">
                <a:noFill/>
              </a:ln>
              <a:solidFill>
                <a:srgbClr val="000000"/>
              </a:solidFill>
              <a:latin typeface="Helvetica Regular" charset="0"/>
              <a:cs typeface="Helvetica Regular" charset="0"/>
            </a:endParaRPr>
          </a:p>
        </p:txBody>
      </p:sp>
      <p:sp>
        <p:nvSpPr>
          <p:cNvPr id="10" name="Rectangle 9"/>
          <p:cNvSpPr/>
          <p:nvPr/>
        </p:nvSpPr>
        <p:spPr>
          <a:xfrm>
            <a:off x="6652329" y="2091954"/>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latin typeface="Helvetica Regular" charset="0"/>
                <a:cs typeface="Helvetica Regular" charset="0"/>
              </a:rPr>
              <a:t>1</a:t>
            </a:r>
            <a:endParaRPr lang="en-US" sz="2200" b="1" dirty="0">
              <a:solidFill>
                <a:schemeClr val="bg1"/>
              </a:solidFill>
              <a:latin typeface="Helvetica Regular" charset="0"/>
              <a:cs typeface="Helvetica Regular" charset="0"/>
            </a:endParaRPr>
          </a:p>
        </p:txBody>
      </p:sp>
      <p:sp>
        <p:nvSpPr>
          <p:cNvPr id="13" name="Rectangle 12"/>
          <p:cNvSpPr/>
          <p:nvPr/>
        </p:nvSpPr>
        <p:spPr>
          <a:xfrm>
            <a:off x="7414197" y="2830118"/>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ln w="3175">
                  <a:noFill/>
                </a:ln>
                <a:solidFill>
                  <a:srgbClr val="000000"/>
                </a:solidFill>
                <a:latin typeface="Helvetica Regular" charset="0"/>
                <a:cs typeface="Helvetica Regular" charset="0"/>
              </a:rPr>
              <a:t>EARN IMMEDIATE RETAIL PROFITS AND CASHBACK</a:t>
            </a:r>
            <a:endParaRPr lang="en-US" sz="1800" b="1" dirty="0">
              <a:ln w="3175">
                <a:noFill/>
              </a:ln>
              <a:solidFill>
                <a:srgbClr val="000000"/>
              </a:solidFill>
              <a:latin typeface="Helvetica Regular" charset="0"/>
              <a:cs typeface="Helvetica Regular" charset="0"/>
            </a:endParaRPr>
          </a:p>
        </p:txBody>
      </p:sp>
      <p:sp>
        <p:nvSpPr>
          <p:cNvPr id="14" name="Rectangle 13"/>
          <p:cNvSpPr/>
          <p:nvPr/>
        </p:nvSpPr>
        <p:spPr>
          <a:xfrm>
            <a:off x="6652338" y="2830118"/>
            <a:ext cx="761866"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latin typeface="Helvetica Regular" charset="0"/>
                <a:cs typeface="Helvetica Regular" charset="0"/>
              </a:rPr>
              <a:t>2</a:t>
            </a:r>
            <a:endParaRPr lang="en-US" sz="2200" b="1" dirty="0">
              <a:solidFill>
                <a:prstClr val="white"/>
              </a:solidFill>
              <a:latin typeface="Helvetica Regular" charset="0"/>
              <a:cs typeface="Helvetica Regular" charset="0"/>
            </a:endParaRPr>
          </a:p>
        </p:txBody>
      </p:sp>
      <p:sp>
        <p:nvSpPr>
          <p:cNvPr id="17" name="Rectangle 16"/>
          <p:cNvSpPr/>
          <p:nvPr/>
        </p:nvSpPr>
        <p:spPr>
          <a:xfrm>
            <a:off x="7414197" y="3568075"/>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ln w="3175">
                  <a:noFill/>
                </a:ln>
                <a:solidFill>
                  <a:srgbClr val="000000"/>
                </a:solidFill>
                <a:latin typeface="Helvetica Regular" charset="0"/>
                <a:cs typeface="Helvetica Regular" charset="0"/>
              </a:rPr>
              <a:t>MONTH TO MONTH ACCRUAL OF GROUP VOLUME – 365 DAYS</a:t>
            </a:r>
            <a:endParaRPr lang="en-US" sz="1800" b="1" dirty="0">
              <a:ln w="3175">
                <a:noFill/>
              </a:ln>
              <a:solidFill>
                <a:srgbClr val="000000"/>
              </a:solidFill>
              <a:latin typeface="Helvetica Regular" charset="0"/>
              <a:cs typeface="Helvetica Regular" charset="0"/>
            </a:endParaRPr>
          </a:p>
        </p:txBody>
      </p:sp>
      <p:sp>
        <p:nvSpPr>
          <p:cNvPr id="18" name="Rectangle 17"/>
          <p:cNvSpPr/>
          <p:nvPr/>
        </p:nvSpPr>
        <p:spPr>
          <a:xfrm>
            <a:off x="6652332" y="3568075"/>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latin typeface="Helvetica Regular" charset="0"/>
                <a:cs typeface="Helvetica Regular" charset="0"/>
              </a:rPr>
              <a:t>3</a:t>
            </a:r>
            <a:endParaRPr lang="en-US" sz="2200" b="1" dirty="0">
              <a:solidFill>
                <a:prstClr val="white"/>
              </a:solidFill>
              <a:latin typeface="Helvetica Regular" charset="0"/>
              <a:cs typeface="Helvetica Regular" charset="0"/>
            </a:endParaRPr>
          </a:p>
        </p:txBody>
      </p:sp>
      <p:sp>
        <p:nvSpPr>
          <p:cNvPr id="21" name="Rectangle 20"/>
          <p:cNvSpPr/>
          <p:nvPr/>
        </p:nvSpPr>
        <p:spPr>
          <a:xfrm>
            <a:off x="7414197" y="4306446"/>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ln w="3175">
                  <a:noFill/>
                </a:ln>
                <a:solidFill>
                  <a:srgbClr val="000000"/>
                </a:solidFill>
                <a:latin typeface="Helvetica Regular" charset="0"/>
                <a:cs typeface="Helvetica Regular" charset="0"/>
              </a:rPr>
              <a:t>100% CREDIT FOR ALL VOLUME</a:t>
            </a:r>
            <a:endParaRPr lang="en-US" sz="1800" b="1" dirty="0">
              <a:ln w="3175">
                <a:noFill/>
              </a:ln>
              <a:solidFill>
                <a:srgbClr val="000000"/>
              </a:solidFill>
              <a:latin typeface="Helvetica Regular" charset="0"/>
              <a:cs typeface="Helvetica Regular" charset="0"/>
            </a:endParaRPr>
          </a:p>
        </p:txBody>
      </p:sp>
      <p:sp>
        <p:nvSpPr>
          <p:cNvPr id="22" name="Rectangle 21"/>
          <p:cNvSpPr/>
          <p:nvPr/>
        </p:nvSpPr>
        <p:spPr>
          <a:xfrm>
            <a:off x="6652332" y="4306446"/>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latin typeface="Helvetica Regular" charset="0"/>
                <a:cs typeface="Helvetica Regular" charset="0"/>
              </a:rPr>
              <a:t>4</a:t>
            </a:r>
            <a:endParaRPr lang="en-US" sz="2200" b="1" dirty="0">
              <a:solidFill>
                <a:prstClr val="white"/>
              </a:solidFill>
              <a:latin typeface="Helvetica Regular" charset="0"/>
              <a:cs typeface="Helvetica Regular" charset="0"/>
            </a:endParaRPr>
          </a:p>
        </p:txBody>
      </p:sp>
      <p:sp>
        <p:nvSpPr>
          <p:cNvPr id="25" name="Rectangle 24"/>
          <p:cNvSpPr/>
          <p:nvPr/>
        </p:nvSpPr>
        <p:spPr>
          <a:xfrm>
            <a:off x="7414197" y="5044610"/>
            <a:ext cx="4376750"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ln w="3175">
                  <a:noFill/>
                </a:ln>
                <a:solidFill>
                  <a:srgbClr val="000000"/>
                </a:solidFill>
                <a:latin typeface="Helvetica Regular" charset="0"/>
                <a:cs typeface="Helvetica Regular" charset="0"/>
              </a:rPr>
              <a:t>VOLUME AND PEOPLE PLACEMENT </a:t>
            </a:r>
            <a:endParaRPr lang="en-US" sz="1800" b="1" dirty="0">
              <a:solidFill>
                <a:srgbClr val="000000"/>
              </a:solidFill>
              <a:latin typeface="Helvetica Regular" charset="0"/>
              <a:cs typeface="Helvetica Regular" charset="0"/>
            </a:endParaRPr>
          </a:p>
        </p:txBody>
      </p:sp>
      <p:sp>
        <p:nvSpPr>
          <p:cNvPr id="26" name="Rectangle 25"/>
          <p:cNvSpPr/>
          <p:nvPr/>
        </p:nvSpPr>
        <p:spPr>
          <a:xfrm>
            <a:off x="6652332" y="5044610"/>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latin typeface="Helvetica Regular" charset="0"/>
                <a:cs typeface="Helvetica Regular" charset="0"/>
              </a:rPr>
              <a:t>5</a:t>
            </a:r>
            <a:endParaRPr lang="en-US" sz="2200" b="1" dirty="0">
              <a:solidFill>
                <a:prstClr val="white"/>
              </a:solidFill>
              <a:latin typeface="Helvetica Regular" charset="0"/>
              <a:cs typeface="Helvetica Regular" charset="0"/>
            </a:endParaRPr>
          </a:p>
        </p:txBody>
      </p:sp>
      <p:sp>
        <p:nvSpPr>
          <p:cNvPr id="29" name="Rectangle 28"/>
          <p:cNvSpPr/>
          <p:nvPr/>
        </p:nvSpPr>
        <p:spPr>
          <a:xfrm>
            <a:off x="7414197" y="5782772"/>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1800" b="1" dirty="0" smtClean="0">
                <a:solidFill>
                  <a:srgbClr val="000000"/>
                </a:solidFill>
                <a:latin typeface="Helvetica Regular" charset="0"/>
                <a:cs typeface="Helvetica Regular" charset="0"/>
              </a:rPr>
              <a:t>UNLIMITED INCOME POTENTIAL THROUGH ADDITIONAL BDCS</a:t>
            </a:r>
            <a:endParaRPr lang="en-US" sz="1800" b="1" dirty="0">
              <a:ln w="3175">
                <a:noFill/>
              </a:ln>
              <a:solidFill>
                <a:srgbClr val="000000"/>
              </a:solidFill>
              <a:latin typeface="Helvetica Regular" charset="0"/>
              <a:cs typeface="Helvetica Regular" charset="0"/>
            </a:endParaRPr>
          </a:p>
        </p:txBody>
      </p:sp>
      <p:sp>
        <p:nvSpPr>
          <p:cNvPr id="30" name="Rectangle 29"/>
          <p:cNvSpPr/>
          <p:nvPr/>
        </p:nvSpPr>
        <p:spPr>
          <a:xfrm>
            <a:off x="6652332" y="5782772"/>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latin typeface="Helvetica Regular" charset="0"/>
                <a:cs typeface="Helvetica Regular" charset="0"/>
              </a:rPr>
              <a:t>6</a:t>
            </a:r>
            <a:endParaRPr lang="en-US" sz="2200" b="1" dirty="0">
              <a:solidFill>
                <a:prstClr val="white"/>
              </a:solidFill>
              <a:latin typeface="Helvetica Regular" charset="0"/>
              <a:cs typeface="Helvetica Regular" charset="0"/>
            </a:endParaRPr>
          </a:p>
        </p:txBody>
      </p:sp>
      <p:pic>
        <p:nvPicPr>
          <p:cNvPr id="20" name="Picture 19" descr="AdobeStock_77528255.png"/>
          <p:cNvPicPr>
            <a:picLocks noChangeAspect="1"/>
          </p:cNvPicPr>
          <p:nvPr/>
        </p:nvPicPr>
        <p:blipFill rotWithShape="1">
          <a:blip r:embed="rId2" cstate="screen">
            <a:extLst>
              <a:ext uri="{28A0092B-C50C-407E-A947-70E740481C1C}">
                <a14:useLocalDpi xmlns:a14="http://schemas.microsoft.com/office/drawing/2010/main"/>
              </a:ext>
            </a:extLst>
          </a:blip>
          <a:srcRect l="3242" r="4731"/>
          <a:stretch/>
        </p:blipFill>
        <p:spPr>
          <a:xfrm>
            <a:off x="-53495" y="0"/>
            <a:ext cx="6308245" cy="6858000"/>
          </a:xfrm>
          <a:prstGeom prst="rect">
            <a:avLst/>
          </a:prstGeom>
        </p:spPr>
      </p:pic>
    </p:spTree>
    <p:extLst>
      <p:ext uri="{BB962C8B-B14F-4D97-AF65-F5344CB8AC3E}">
        <p14:creationId xmlns:p14="http://schemas.microsoft.com/office/powerpoint/2010/main" val="258592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inkstockPhotos-157864276.jpg"/>
          <p:cNvPicPr>
            <a:picLocks noChangeAspect="1"/>
          </p:cNvPicPr>
          <p:nvPr/>
        </p:nvPicPr>
        <p:blipFill rotWithShape="1">
          <a:blip r:embed="rId2" cstate="screen">
            <a:extLst>
              <a:ext uri="{28A0092B-C50C-407E-A947-70E740481C1C}">
                <a14:useLocalDpi xmlns:a14="http://schemas.microsoft.com/office/drawing/2010/main"/>
              </a:ext>
            </a:extLst>
          </a:blip>
          <a:srcRect l="33081" t="8647" r="20307"/>
          <a:stretch/>
        </p:blipFill>
        <p:spPr>
          <a:xfrm flipH="1">
            <a:off x="-1" y="0"/>
            <a:ext cx="5249333" cy="6858000"/>
          </a:xfrm>
          <a:prstGeom prst="rect">
            <a:avLst/>
          </a:prstGeom>
        </p:spPr>
      </p:pic>
      <p:sp>
        <p:nvSpPr>
          <p:cNvPr id="4" name="Rectangle 3"/>
          <p:cNvSpPr/>
          <p:nvPr/>
        </p:nvSpPr>
        <p:spPr>
          <a:xfrm>
            <a:off x="550686" y="5100130"/>
            <a:ext cx="4074695" cy="1034125"/>
          </a:xfrm>
          <a:prstGeom prst="rect">
            <a:avLst/>
          </a:prstGeom>
          <a:solidFill>
            <a:srgbClr val="0FB7FF"/>
          </a:solidFill>
        </p:spPr>
        <p:txBody>
          <a:bodyPr wrap="square" lIns="91414" tIns="45718" rIns="91414" bIns="45718" anchor="ctr">
            <a:spAutoFit/>
          </a:bodyPr>
          <a:lstStyle/>
          <a:p>
            <a:pPr marL="91440">
              <a:lnSpc>
                <a:spcPct val="90000"/>
              </a:lnSpc>
              <a:tabLst>
                <a:tab pos="114265" algn="l"/>
              </a:tabLst>
            </a:pPr>
            <a:r>
              <a:rPr lang="en-US" sz="3400" spc="100" dirty="0" smtClean="0">
                <a:solidFill>
                  <a:prstClr val="white"/>
                </a:solidFill>
                <a:latin typeface="Helvetica Regular" charset="0"/>
                <a:cs typeface="Helvetica Regular" charset="0"/>
              </a:rPr>
              <a:t>WHAT IS YOUR </a:t>
            </a:r>
          </a:p>
          <a:p>
            <a:pPr marL="91440">
              <a:lnSpc>
                <a:spcPct val="90000"/>
              </a:lnSpc>
              <a:tabLst>
                <a:tab pos="114265" algn="l"/>
              </a:tabLst>
            </a:pPr>
            <a:r>
              <a:rPr lang="en-US" sz="3400" spc="100" dirty="0" smtClean="0">
                <a:solidFill>
                  <a:prstClr val="white"/>
                </a:solidFill>
                <a:latin typeface="Helvetica Regular" charset="0"/>
                <a:cs typeface="Helvetica Regular" charset="0"/>
              </a:rPr>
              <a:t>NEXT STEP</a:t>
            </a:r>
            <a:r>
              <a:rPr lang="en-US" sz="3400" spc="100" dirty="0" smtClean="0">
                <a:solidFill>
                  <a:prstClr val="white"/>
                </a:solidFill>
                <a:latin typeface="Helvetica Regular" charset="0"/>
                <a:ea typeface="Helvetica Regular" charset="0"/>
                <a:cs typeface="Helvetica Regular" charset="0"/>
              </a:rPr>
              <a:t>?</a:t>
            </a:r>
            <a:endParaRPr lang="en-US" sz="3400" spc="100" dirty="0">
              <a:solidFill>
                <a:prstClr val="white"/>
              </a:solidFill>
              <a:latin typeface="Helvetica Regular" charset="0"/>
              <a:ea typeface="Helvetica Regular" charset="0"/>
              <a:cs typeface="Helvetica Regular" charset="0"/>
            </a:endParaRPr>
          </a:p>
        </p:txBody>
      </p:sp>
      <p:sp>
        <p:nvSpPr>
          <p:cNvPr id="9" name="Rectangle 8"/>
          <p:cNvSpPr/>
          <p:nvPr/>
        </p:nvSpPr>
        <p:spPr>
          <a:xfrm>
            <a:off x="5761439" y="1408912"/>
            <a:ext cx="5620935" cy="646331"/>
          </a:xfrm>
          <a:prstGeom prst="rect">
            <a:avLst/>
          </a:prstGeom>
        </p:spPr>
        <p:txBody>
          <a:bodyPr wrap="square">
            <a:spAutoFit/>
          </a:bodyPr>
          <a:lstStyle/>
          <a:p>
            <a:r>
              <a:rPr lang="en-US" sz="1800" b="1" dirty="0" smtClean="0">
                <a:ln w="3175">
                  <a:noFill/>
                </a:ln>
                <a:solidFill>
                  <a:srgbClr val="000000"/>
                </a:solidFill>
                <a:latin typeface="Helvetica Regular" charset="0"/>
                <a:cs typeface="Helvetica Regular" charset="0"/>
              </a:rPr>
              <a:t>REGISTER TO EARN CASHBACK AND TRY OUR EXCLUSIVE BRANDS</a:t>
            </a:r>
            <a:endParaRPr lang="en-US" sz="1800" b="1" dirty="0">
              <a:ln w="3175">
                <a:noFill/>
              </a:ln>
              <a:solidFill>
                <a:srgbClr val="000000"/>
              </a:solidFill>
              <a:latin typeface="Helvetica Regular" charset="0"/>
              <a:cs typeface="Helvetica Regular" charset="0"/>
            </a:endParaRPr>
          </a:p>
        </p:txBody>
      </p:sp>
      <p:sp>
        <p:nvSpPr>
          <p:cNvPr id="17" name="TextBox 16"/>
          <p:cNvSpPr txBox="1"/>
          <p:nvPr/>
        </p:nvSpPr>
        <p:spPr>
          <a:xfrm>
            <a:off x="5748071" y="615164"/>
            <a:ext cx="6015304" cy="946926"/>
          </a:xfrm>
          <a:prstGeom prst="rect">
            <a:avLst/>
          </a:prstGeom>
          <a:noFill/>
        </p:spPr>
        <p:txBody>
          <a:bodyPr wrap="square" rtlCol="0">
            <a:spAutoFit/>
          </a:bodyPr>
          <a:lstStyle/>
          <a:p>
            <a:pPr marL="14288" indent="-14288">
              <a:lnSpc>
                <a:spcPct val="80000"/>
              </a:lnSpc>
            </a:pPr>
            <a:r>
              <a:rPr lang="en-US" sz="3400" b="1" spc="100" dirty="0" smtClean="0">
                <a:solidFill>
                  <a:srgbClr val="0FB7FF"/>
                </a:solidFill>
                <a:latin typeface="Helvetica Regular" charset="0"/>
                <a:cs typeface="Helvetica Regular" charset="0"/>
              </a:rPr>
              <a:t>REGISTER AS A </a:t>
            </a:r>
            <a:br>
              <a:rPr lang="en-US" sz="3400" b="1" spc="100" dirty="0" smtClean="0">
                <a:solidFill>
                  <a:srgbClr val="0FB7FF"/>
                </a:solidFill>
                <a:latin typeface="Helvetica Regular" charset="0"/>
                <a:cs typeface="Helvetica Regular" charset="0"/>
              </a:rPr>
            </a:br>
            <a:r>
              <a:rPr lang="en-US" sz="3400" b="1" spc="100" dirty="0" smtClean="0">
                <a:solidFill>
                  <a:srgbClr val="0FB7FF"/>
                </a:solidFill>
                <a:latin typeface="Helvetica Regular" charset="0"/>
                <a:cs typeface="Helvetica Regular" charset="0"/>
              </a:rPr>
              <a:t>PREFERRED CUSTOMER</a:t>
            </a:r>
            <a:endParaRPr lang="en-US" sz="3400" b="1" spc="100" dirty="0">
              <a:solidFill>
                <a:srgbClr val="0FB7FF"/>
              </a:solidFill>
              <a:latin typeface="Helvetica Regular" charset="0"/>
              <a:cs typeface="Helvetica Regular" charset="0"/>
            </a:endParaRPr>
          </a:p>
        </p:txBody>
      </p:sp>
      <p:sp>
        <p:nvSpPr>
          <p:cNvPr id="10" name="Rectangle 9"/>
          <p:cNvSpPr/>
          <p:nvPr/>
        </p:nvSpPr>
        <p:spPr>
          <a:xfrm>
            <a:off x="5761439" y="2867839"/>
            <a:ext cx="6137793" cy="923330"/>
          </a:xfrm>
          <a:prstGeom prst="rect">
            <a:avLst/>
          </a:prstGeom>
        </p:spPr>
        <p:txBody>
          <a:bodyPr wrap="square">
            <a:spAutoFit/>
          </a:bodyPr>
          <a:lstStyle/>
          <a:p>
            <a:r>
              <a:rPr lang="en-US" sz="1800" b="1" dirty="0" smtClean="0">
                <a:ln w="3175">
                  <a:noFill/>
                </a:ln>
                <a:solidFill>
                  <a:srgbClr val="000000"/>
                </a:solidFill>
                <a:latin typeface="Helvetica Regular" charset="0"/>
                <a:cs typeface="Helvetica Regular" charset="0"/>
              </a:rPr>
              <a:t>SCHEDULE AN APPOINTMENT TO GET YOUR QUESTIONS ANSWERED AND/OR START A TRIAL RUN</a:t>
            </a:r>
            <a:endParaRPr lang="en-US" sz="1800" b="1" dirty="0">
              <a:ln w="3175">
                <a:noFill/>
              </a:ln>
              <a:solidFill>
                <a:srgbClr val="000000"/>
              </a:solidFill>
              <a:latin typeface="Helvetica Regular" charset="0"/>
              <a:cs typeface="Helvetica Regular" charset="0"/>
            </a:endParaRPr>
          </a:p>
        </p:txBody>
      </p:sp>
      <p:sp>
        <p:nvSpPr>
          <p:cNvPr id="18" name="TextBox 17"/>
          <p:cNvSpPr txBox="1"/>
          <p:nvPr/>
        </p:nvSpPr>
        <p:spPr>
          <a:xfrm>
            <a:off x="5748071" y="2198632"/>
            <a:ext cx="5912095" cy="720197"/>
          </a:xfrm>
          <a:prstGeom prst="rect">
            <a:avLst/>
          </a:prstGeom>
          <a:noFill/>
        </p:spPr>
        <p:txBody>
          <a:bodyPr wrap="square" rtlCol="0">
            <a:spAutoFit/>
          </a:bodyPr>
          <a:lstStyle/>
          <a:p>
            <a:pPr marL="114265" lvl="1" indent="-114265">
              <a:lnSpc>
                <a:spcPct val="120000"/>
              </a:lnSpc>
            </a:pPr>
            <a:r>
              <a:rPr lang="en-US" sz="3400" b="1" spc="100" dirty="0" smtClean="0">
                <a:solidFill>
                  <a:srgbClr val="0FB7FF"/>
                </a:solidFill>
                <a:latin typeface="Helvetica Regular" charset="0"/>
                <a:cs typeface="Helvetica Regular" charset="0"/>
              </a:rPr>
              <a:t>BOOK A FOLLOW UP</a:t>
            </a:r>
            <a:endParaRPr lang="en-US" sz="3400" b="1" spc="100" dirty="0">
              <a:solidFill>
                <a:srgbClr val="0FB7FF"/>
              </a:solidFill>
              <a:latin typeface="Helvetica Regular" charset="0"/>
              <a:cs typeface="Helvetica Regular" charset="0"/>
            </a:endParaRPr>
          </a:p>
        </p:txBody>
      </p:sp>
      <p:sp>
        <p:nvSpPr>
          <p:cNvPr id="19" name="TextBox 18"/>
          <p:cNvSpPr txBox="1"/>
          <p:nvPr/>
        </p:nvSpPr>
        <p:spPr>
          <a:xfrm>
            <a:off x="5748071" y="4026104"/>
            <a:ext cx="6394715" cy="946926"/>
          </a:xfrm>
          <a:prstGeom prst="rect">
            <a:avLst/>
          </a:prstGeom>
          <a:noFill/>
        </p:spPr>
        <p:txBody>
          <a:bodyPr wrap="square" rtlCol="0">
            <a:spAutoFit/>
          </a:bodyPr>
          <a:lstStyle/>
          <a:p>
            <a:pPr marL="14288" indent="-14288">
              <a:lnSpc>
                <a:spcPct val="80000"/>
              </a:lnSpc>
            </a:pPr>
            <a:r>
              <a:rPr lang="en-US" sz="3400" b="1" spc="100" dirty="0" smtClean="0">
                <a:solidFill>
                  <a:srgbClr val="0FB7FF"/>
                </a:solidFill>
                <a:latin typeface="Helvetica Regular" charset="0"/>
                <a:cs typeface="Helvetica Regular" charset="0"/>
              </a:rPr>
              <a:t>ESTABLISH YOUR </a:t>
            </a:r>
            <a:br>
              <a:rPr lang="en-US" sz="3400" b="1" spc="100" dirty="0" smtClean="0">
                <a:solidFill>
                  <a:srgbClr val="0FB7FF"/>
                </a:solidFill>
                <a:latin typeface="Helvetica Regular" charset="0"/>
                <a:cs typeface="Helvetica Regular" charset="0"/>
              </a:rPr>
            </a:br>
            <a:r>
              <a:rPr lang="en-US" sz="3400" b="1" spc="100" dirty="0" smtClean="0">
                <a:solidFill>
                  <a:srgbClr val="0FB7FF"/>
                </a:solidFill>
                <a:latin typeface="Helvetica Regular" charset="0"/>
                <a:cs typeface="Helvetica Regular" charset="0"/>
              </a:rPr>
              <a:t>UNFRANCHISE</a:t>
            </a:r>
            <a:r>
              <a:rPr lang="en-US" sz="3400" b="1" spc="100" baseline="30000" dirty="0" smtClean="0">
                <a:solidFill>
                  <a:srgbClr val="0FB7FF"/>
                </a:solidFill>
                <a:latin typeface="Helvetica Regular" charset="0"/>
                <a:cs typeface="Helvetica Regular" charset="0"/>
              </a:rPr>
              <a:t>®</a:t>
            </a:r>
            <a:r>
              <a:rPr lang="en-US" sz="3400" b="1" spc="100" dirty="0" smtClean="0">
                <a:solidFill>
                  <a:srgbClr val="0FB7FF"/>
                </a:solidFill>
                <a:latin typeface="Helvetica Regular" charset="0"/>
                <a:cs typeface="Helvetica Regular" charset="0"/>
              </a:rPr>
              <a:t> BUSINESS</a:t>
            </a:r>
            <a:endParaRPr lang="en-US" sz="3400" b="1" spc="100" dirty="0">
              <a:solidFill>
                <a:srgbClr val="0FB7FF"/>
              </a:solidFill>
              <a:latin typeface="Helvetica Regular" charset="0"/>
              <a:cs typeface="Helvetica Regular" charset="0"/>
            </a:endParaRPr>
          </a:p>
        </p:txBody>
      </p:sp>
      <p:sp>
        <p:nvSpPr>
          <p:cNvPr id="14" name="Rectangle 13"/>
          <p:cNvSpPr/>
          <p:nvPr/>
        </p:nvSpPr>
        <p:spPr>
          <a:xfrm>
            <a:off x="5761439" y="4838700"/>
            <a:ext cx="5620935" cy="646331"/>
          </a:xfrm>
          <a:prstGeom prst="rect">
            <a:avLst/>
          </a:prstGeom>
          <a:noFill/>
        </p:spPr>
        <p:txBody>
          <a:bodyPr wrap="square">
            <a:spAutoFit/>
          </a:bodyPr>
          <a:lstStyle/>
          <a:p>
            <a:r>
              <a:rPr lang="en-US" sz="1800" b="1" dirty="0" smtClean="0">
                <a:latin typeface="Helvetica Regular" charset="0"/>
                <a:ea typeface="Helvetica Regular" charset="0"/>
                <a:cs typeface="Helvetica Regular" charset="0"/>
              </a:rPr>
              <a:t>CONVERT YOUR OWN SPENDING INTO EARNING AND BUILD YOUR SHOPPING ANNUITY</a:t>
            </a:r>
            <a:endParaRPr lang="en-US" sz="1800" b="1" dirty="0">
              <a:ln w="3175">
                <a:noFill/>
              </a:ln>
              <a:solidFill>
                <a:srgbClr val="000000"/>
              </a:solidFill>
              <a:latin typeface="Helvetica Regular" charset="0"/>
              <a:ea typeface="Helvetica Regular" charset="0"/>
              <a:cs typeface="Helvetica Regular"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2838290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0"/>
          </a:xfrm>
          <a:prstGeom prst="rect">
            <a:avLst/>
          </a:prstGeom>
        </p:spPr>
      </p:pic>
      <p:sp>
        <p:nvSpPr>
          <p:cNvPr id="3" name="TextBox 2"/>
          <p:cNvSpPr txBox="1"/>
          <p:nvPr/>
        </p:nvSpPr>
        <p:spPr>
          <a:xfrm>
            <a:off x="13208000" y="6824133"/>
            <a:ext cx="184666" cy="384721"/>
          </a:xfrm>
          <a:prstGeom prst="rect">
            <a:avLst/>
          </a:prstGeom>
          <a:noFill/>
        </p:spPr>
        <p:txBody>
          <a:bodyPr wrap="none" rtlCol="0">
            <a:spAutoFit/>
          </a:bodyPr>
          <a:lstStyle/>
          <a:p>
            <a:endParaRPr lang="en-US" dirty="0">
              <a:latin typeface="Helvetica Regular" charset="0"/>
            </a:endParaRPr>
          </a:p>
        </p:txBody>
      </p:sp>
      <p:sp>
        <p:nvSpPr>
          <p:cNvPr id="13" name="Rectangle 12"/>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206053" y="5741647"/>
            <a:ext cx="3803253" cy="307807"/>
          </a:xfrm>
          <a:prstGeom prst="rect">
            <a:avLst/>
          </a:prstGeom>
        </p:spPr>
      </p:pic>
      <p:sp>
        <p:nvSpPr>
          <p:cNvPr id="8" name="TextBox 7"/>
          <p:cNvSpPr txBox="1"/>
          <p:nvPr/>
        </p:nvSpPr>
        <p:spPr>
          <a:xfrm>
            <a:off x="0" y="5234762"/>
            <a:ext cx="12192000" cy="543739"/>
          </a:xfrm>
          <a:prstGeom prst="rect">
            <a:avLst/>
          </a:prstGeom>
          <a:noFill/>
        </p:spPr>
        <p:txBody>
          <a:bodyPr wrap="square" rtlCol="0">
            <a:spAutoFit/>
          </a:bodyPr>
          <a:lstStyle/>
          <a:p>
            <a:pPr algn="ctr">
              <a:lnSpc>
                <a:spcPct val="90000"/>
              </a:lnSpc>
            </a:pPr>
            <a:r>
              <a:rPr lang="en-US" sz="3200" spc="200" dirty="0" smtClean="0">
                <a:solidFill>
                  <a:schemeClr val="bg1"/>
                </a:solidFill>
                <a:latin typeface="Helvetica Regular" charset="0"/>
                <a:cs typeface="Helvetica Regular" charset="0"/>
              </a:rPr>
              <a:t>THE UNFRANCHISE</a:t>
            </a:r>
            <a:r>
              <a:rPr lang="en-US" sz="3200" spc="200" baseline="30000" dirty="0" smtClean="0">
                <a:solidFill>
                  <a:schemeClr val="bg1"/>
                </a:solidFill>
                <a:latin typeface="Helvetica Regular" charset="0"/>
                <a:cs typeface="Helvetica Regular" charset="0"/>
              </a:rPr>
              <a:t>® </a:t>
            </a:r>
            <a:r>
              <a:rPr lang="en-US" sz="3200" spc="200" dirty="0" smtClean="0">
                <a:solidFill>
                  <a:schemeClr val="bg1"/>
                </a:solidFill>
                <a:latin typeface="Helvetica Regular" charset="0"/>
                <a:cs typeface="Helvetica Regular" charset="0"/>
              </a:rPr>
              <a:t>BUSINESS</a:t>
            </a:r>
            <a:endParaRPr lang="en-US" sz="3200" spc="200" dirty="0">
              <a:solidFill>
                <a:schemeClr val="bg1"/>
              </a:solidFill>
              <a:latin typeface="Helvetica Regular" charset="0"/>
              <a:cs typeface="Helvetica Regular" charset="0"/>
            </a:endParaRPr>
          </a:p>
        </p:txBody>
      </p:sp>
      <p:sp>
        <p:nvSpPr>
          <p:cNvPr id="11" name="Rectangle 10"/>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2" name="Rectangle 11"/>
          <p:cNvSpPr/>
          <p:nvPr/>
        </p:nvSpPr>
        <p:spPr>
          <a:xfrm>
            <a:off x="11183410" y="4879563"/>
            <a:ext cx="785619" cy="1323439"/>
          </a:xfrm>
          <a:prstGeom prst="rect">
            <a:avLst/>
          </a:prstGeom>
        </p:spPr>
        <p:txBody>
          <a:bodyPr wrap="square">
            <a:spAutoFit/>
          </a:bodyPr>
          <a:lstStyle/>
          <a:p>
            <a:r>
              <a:rPr lang="en-US" sz="8000" dirty="0" smtClean="0">
                <a:solidFill>
                  <a:schemeClr val="bg1"/>
                </a:solidFill>
                <a:latin typeface="Helvetica Regular" charset="0"/>
                <a:cs typeface="Helvetica Regular" charset="0"/>
              </a:rPr>
              <a:t>]</a:t>
            </a:r>
            <a:endParaRPr lang="en-US" sz="8000" dirty="0">
              <a:solidFill>
                <a:schemeClr val="bg1"/>
              </a:solidFill>
              <a:latin typeface="Helvetica Regular" charset="0"/>
              <a:cs typeface="Helvetica Regular" charset="0"/>
            </a:endParaRPr>
          </a:p>
        </p:txBody>
      </p:sp>
      <p:sp>
        <p:nvSpPr>
          <p:cNvPr id="9" name="Rectangle 17"/>
          <p:cNvSpPr>
            <a:spLocks noChangeArrowheads="1"/>
          </p:cNvSpPr>
          <p:nvPr/>
        </p:nvSpPr>
        <p:spPr bwMode="auto">
          <a:xfrm>
            <a:off x="0" y="6515100"/>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1000" dirty="0" smtClean="0">
                <a:solidFill>
                  <a:schemeClr val="bg1"/>
                </a:solidFill>
                <a:latin typeface="Helvetica Regular" charset="0"/>
                <a:ea typeface="Helvetica Regular" charset="0"/>
                <a:cs typeface="Helvetica Regular" charset="0"/>
              </a:rPr>
              <a:t>Copyright © 2016 Market America Worldwide</a:t>
            </a:r>
            <a:endParaRPr lang="en-US" sz="1000" dirty="0">
              <a:solidFill>
                <a:schemeClr val="bg1"/>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821908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590364" y="3635737"/>
            <a:ext cx="4591236" cy="1200325"/>
          </a:xfrm>
          <a:prstGeom prst="rect">
            <a:avLst/>
          </a:prstGeom>
        </p:spPr>
        <p:txBody>
          <a:bodyPr wrap="square" lIns="91414" tIns="45718" rIns="91414" bIns="45718">
            <a:spAutoFit/>
          </a:bodyPr>
          <a:lstStyle/>
          <a:p>
            <a:pPr>
              <a:tabLst>
                <a:tab pos="114265" algn="l"/>
              </a:tabLst>
            </a:pPr>
            <a:r>
              <a:rPr lang="en-US" sz="1800" b="1" dirty="0" smtClean="0">
                <a:latin typeface="Helvetica Regular" charset="0"/>
                <a:ea typeface="Helvetica Regular" charset="0"/>
                <a:cs typeface="Helvetica Regular" charset="0"/>
              </a:rPr>
              <a:t>THE SHOPPING ANNUITY ASSESSMENT HELPS YOU TO IDENTIFY HOW YOU CAN CONVERT YOUR SPENDING INTO EARNING</a:t>
            </a:r>
            <a:endParaRPr lang="en-US" sz="1800" b="1" dirty="0">
              <a:latin typeface="Helvetica Regular" charset="0"/>
              <a:ea typeface="Helvetica Regular" charset="0"/>
              <a:cs typeface="Helvetica Regular" charset="0"/>
            </a:endParaRPr>
          </a:p>
        </p:txBody>
      </p:sp>
      <p:sp>
        <p:nvSpPr>
          <p:cNvPr id="8" name="TextBox 7"/>
          <p:cNvSpPr txBox="1"/>
          <p:nvPr/>
        </p:nvSpPr>
        <p:spPr>
          <a:xfrm>
            <a:off x="586849" y="5046045"/>
            <a:ext cx="3694922" cy="369332"/>
          </a:xfrm>
          <a:prstGeom prst="rect">
            <a:avLst/>
          </a:prstGeom>
          <a:noFill/>
        </p:spPr>
        <p:txBody>
          <a:bodyPr wrap="none" rtlCol="0">
            <a:spAutoFit/>
          </a:bodyPr>
          <a:lstStyle/>
          <a:p>
            <a:pPr algn="ctr"/>
            <a:r>
              <a:rPr lang="en-US" sz="1800" b="1" dirty="0" smtClean="0">
                <a:latin typeface="Helvetica Regular" charset="0"/>
                <a:ea typeface="Helvetica Regular" charset="0"/>
                <a:cs typeface="Helvetica Regular" charset="0"/>
              </a:rPr>
              <a:t>WWW.SHOPPINGANNUITY.COM</a:t>
            </a:r>
            <a:endParaRPr lang="en-US" sz="1800" b="1" dirty="0">
              <a:latin typeface="Helvetica Regular" charset="0"/>
              <a:ea typeface="Helvetica Regular" charset="0"/>
              <a:cs typeface="Helvetica Regular" charset="0"/>
            </a:endParaRPr>
          </a:p>
        </p:txBody>
      </p:sp>
      <p:sp>
        <p:nvSpPr>
          <p:cNvPr id="9" name="Rectangle 8"/>
          <p:cNvSpPr/>
          <p:nvPr/>
        </p:nvSpPr>
        <p:spPr>
          <a:xfrm>
            <a:off x="587740" y="1234808"/>
            <a:ext cx="5240867" cy="2212567"/>
          </a:xfrm>
          <a:prstGeom prst="rect">
            <a:avLst/>
          </a:prstGeom>
        </p:spPr>
        <p:txBody>
          <a:bodyPr wrap="square" lIns="91414" tIns="45718" rIns="91414" bIns="45718">
            <a:spAutoFit/>
          </a:bodyPr>
          <a:lstStyle/>
          <a:p>
            <a:pPr lvl="0">
              <a:lnSpc>
                <a:spcPts val="3280"/>
              </a:lnSpc>
            </a:pPr>
            <a:r>
              <a:rPr lang="en-US" sz="3400" b="1" dirty="0" smtClean="0">
                <a:ln w="3175">
                  <a:noFill/>
                </a:ln>
                <a:solidFill>
                  <a:srgbClr val="DC4E00"/>
                </a:solidFill>
                <a:latin typeface="Helvetica Regular" charset="0"/>
                <a:cs typeface="Helvetica Regular" charset="0"/>
              </a:rPr>
              <a:t>$18,750 OR </a:t>
            </a:r>
            <a:br>
              <a:rPr lang="en-US" sz="3400" b="1" dirty="0" smtClean="0">
                <a:ln w="3175">
                  <a:noFill/>
                </a:ln>
                <a:solidFill>
                  <a:srgbClr val="DC4E00"/>
                </a:solidFill>
                <a:latin typeface="Helvetica Regular" charset="0"/>
                <a:cs typeface="Helvetica Regular" charset="0"/>
              </a:rPr>
            </a:br>
            <a:r>
              <a:rPr lang="en-US" sz="3400" b="1" dirty="0" smtClean="0">
                <a:ln w="3175">
                  <a:noFill/>
                </a:ln>
                <a:solidFill>
                  <a:srgbClr val="DC4E00"/>
                </a:solidFill>
                <a:latin typeface="Helvetica Regular" charset="0"/>
                <a:cs typeface="Helvetica Regular" charset="0"/>
              </a:rPr>
              <a:t>MORE </a:t>
            </a:r>
            <a:r>
              <a:rPr lang="en-US" sz="3400" b="1" dirty="0" smtClean="0">
                <a:ln w="3175">
                  <a:noFill/>
                </a:ln>
                <a:latin typeface="Helvetica Regular" charset="0"/>
                <a:cs typeface="Helvetica Regular" charset="0"/>
              </a:rPr>
              <a:t>OF THAT SPENDING COULD </a:t>
            </a:r>
          </a:p>
          <a:p>
            <a:pPr lvl="0">
              <a:lnSpc>
                <a:spcPts val="3280"/>
              </a:lnSpc>
            </a:pPr>
            <a:r>
              <a:rPr lang="en-US" sz="3400" b="1" dirty="0" smtClean="0">
                <a:ln w="3175">
                  <a:noFill/>
                </a:ln>
                <a:latin typeface="Helvetica Regular" charset="0"/>
                <a:cs typeface="Helvetica Regular" charset="0"/>
              </a:rPr>
              <a:t>BE REDIRECTED TO SHOP.COM</a:t>
            </a:r>
            <a:endParaRPr lang="en-US" sz="3400" b="1" dirty="0">
              <a:ln w="3175">
                <a:noFill/>
              </a:ln>
              <a:latin typeface="Helvetica Regular" charset="0"/>
              <a:cs typeface="Helvetica Regular" charset="0"/>
            </a:endParaRPr>
          </a:p>
        </p:txBody>
      </p:sp>
      <p:pic>
        <p:nvPicPr>
          <p:cNvPr id="5" name="Picture 4" descr="slide 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0408" y="0"/>
            <a:ext cx="6641592" cy="68580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242798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6805776" y="582564"/>
            <a:ext cx="5301344" cy="4401205"/>
          </a:xfrm>
          <a:prstGeom prst="rect">
            <a:avLst/>
          </a:prstGeom>
        </p:spPr>
        <p:txBody>
          <a:bodyPr wrap="square">
            <a:spAutoFit/>
          </a:bodyPr>
          <a:lstStyle/>
          <a:p>
            <a:pPr>
              <a:spcAft>
                <a:spcPts val="1200"/>
              </a:spcAft>
            </a:pPr>
            <a:r>
              <a:rPr lang="en-US" sz="2400" b="1" dirty="0" smtClean="0">
                <a:ln w="3175">
                  <a:noFill/>
                </a:ln>
                <a:solidFill>
                  <a:srgbClr val="0FB7FF"/>
                </a:solidFill>
                <a:latin typeface="Helvetica Regular" charset="0"/>
                <a:cs typeface="Helvetica Regular" charset="0"/>
              </a:rPr>
              <a:t>MARKET AMERICA│SHOP.COM</a:t>
            </a:r>
          </a:p>
          <a:p>
            <a:pPr>
              <a:spcAft>
                <a:spcPts val="1200"/>
              </a:spcAft>
            </a:pPr>
            <a:endParaRPr lang="en-US" sz="1200" b="1" dirty="0" smtClean="0">
              <a:ln w="3175">
                <a:noFill/>
              </a:ln>
              <a:latin typeface="Helvetica Regular" charset="0"/>
              <a:cs typeface="Helvetica Regular" charset="0"/>
            </a:endParaRPr>
          </a:p>
          <a:p>
            <a:pPr>
              <a:spcAft>
                <a:spcPts val="1200"/>
              </a:spcAft>
            </a:pPr>
            <a:r>
              <a:rPr lang="en-US" sz="2400" b="1" dirty="0" smtClean="0">
                <a:ln w="3175">
                  <a:noFill/>
                </a:ln>
                <a:latin typeface="Helvetica Regular" charset="0"/>
                <a:cs typeface="Helvetica Regular" charset="0"/>
              </a:rPr>
              <a:t>TRACKS ALL OF YOUR PURCHASES FROM OUR PARTNER STORES AND MARKET AMERICA EXCLUSIVE PRODUCTS.</a:t>
            </a:r>
            <a:r>
              <a:rPr lang="en-US" sz="2200" b="1" dirty="0" smtClean="0">
                <a:ln w="3175">
                  <a:noFill/>
                </a:ln>
                <a:latin typeface="Helvetica Regular" charset="0"/>
                <a:cs typeface="Helvetica Regular" charset="0"/>
              </a:rPr>
              <a:t/>
            </a:r>
            <a:br>
              <a:rPr lang="en-US" sz="2200" b="1" dirty="0" smtClean="0">
                <a:ln w="3175">
                  <a:noFill/>
                </a:ln>
                <a:latin typeface="Helvetica Regular" charset="0"/>
                <a:cs typeface="Helvetica Regular" charset="0"/>
              </a:rPr>
            </a:br>
            <a:endParaRPr lang="en-US" sz="2200" b="1" dirty="0" smtClean="0">
              <a:ln w="3175">
                <a:noFill/>
              </a:ln>
              <a:latin typeface="Helvetica Regular" charset="0"/>
              <a:cs typeface="Helvetica Regular" charset="0"/>
            </a:endParaRPr>
          </a:p>
          <a:p>
            <a:pPr>
              <a:spcAft>
                <a:spcPts val="1200"/>
              </a:spcAft>
            </a:pPr>
            <a:r>
              <a:rPr lang="en-US" sz="2400" b="1" dirty="0" smtClean="0">
                <a:ln w="3175">
                  <a:noFill/>
                </a:ln>
                <a:latin typeface="Helvetica Regular" charset="0"/>
                <a:cs typeface="Helvetica Regular" charset="0"/>
              </a:rPr>
              <a:t>WHEN YOU OR ANYONE YOU LEAD TO SHOPS ONLINE, YOU GET </a:t>
            </a:r>
            <a:r>
              <a:rPr lang="en-US" sz="2400" b="1" dirty="0" smtClean="0">
                <a:ln w="3175">
                  <a:noFill/>
                </a:ln>
                <a:solidFill>
                  <a:srgbClr val="0FB7FF"/>
                </a:solidFill>
                <a:latin typeface="Helvetica Regular" charset="0"/>
                <a:cs typeface="Helvetica Regular" charset="0"/>
              </a:rPr>
              <a:t>100% CREDIT </a:t>
            </a:r>
            <a:r>
              <a:rPr lang="en-US" sz="2400" b="1" dirty="0" smtClean="0">
                <a:ln w="3175">
                  <a:noFill/>
                </a:ln>
                <a:latin typeface="Helvetica Regular" charset="0"/>
                <a:cs typeface="Helvetica Regular" charset="0"/>
              </a:rPr>
              <a:t>FOR THOSE PURCHASES. </a:t>
            </a:r>
            <a:endParaRPr lang="en-US" sz="2400" b="1" dirty="0">
              <a:ln w="3175">
                <a:noFill/>
              </a:ln>
              <a:latin typeface="Helvetica Regular" charset="0"/>
              <a:cs typeface="Helvetica Regular" charset="0"/>
            </a:endParaRPr>
          </a:p>
        </p:txBody>
      </p:sp>
      <p:pic>
        <p:nvPicPr>
          <p:cNvPr id="4" name="Picture 3" descr="slide 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641592"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416462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_Hqtrs_08_LR.jpg"/>
          <p:cNvPicPr>
            <a:picLocks noChangeAspect="1"/>
          </p:cNvPicPr>
          <p:nvPr/>
        </p:nvPicPr>
        <p:blipFill rotWithShape="1">
          <a:blip r:embed="rId3" cstate="print">
            <a:extLst>
              <a:ext uri="{28A0092B-C50C-407E-A947-70E740481C1C}">
                <a14:useLocalDpi xmlns:a14="http://schemas.microsoft.com/office/drawing/2010/main"/>
              </a:ext>
            </a:extLst>
          </a:blip>
          <a:srcRect t="1847" r="1823"/>
          <a:stretch/>
        </p:blipFill>
        <p:spPr>
          <a:xfrm>
            <a:off x="0" y="0"/>
            <a:ext cx="12192000" cy="6858000"/>
          </a:xfrm>
          <a:prstGeom prst="rect">
            <a:avLst/>
          </a:prstGeom>
        </p:spPr>
      </p:pic>
      <p:sp>
        <p:nvSpPr>
          <p:cNvPr id="9" name="Rectangle 2"/>
          <p:cNvSpPr/>
          <p:nvPr/>
        </p:nvSpPr>
        <p:spPr>
          <a:xfrm>
            <a:off x="0" y="3039744"/>
            <a:ext cx="12190481" cy="3818256"/>
          </a:xfrm>
          <a:prstGeom prst="rect">
            <a:avLst/>
          </a:prstGeom>
          <a:gradFill flip="none" rotWithShape="1">
            <a:gsLst>
              <a:gs pos="0">
                <a:schemeClr val="tx1"/>
              </a:gs>
              <a:gs pos="4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latin typeface="Helvetica Regular" charset="0"/>
            </a:endParaRPr>
          </a:p>
        </p:txBody>
      </p:sp>
      <p:pic>
        <p:nvPicPr>
          <p:cNvPr id="4" name="Picture 3" descr="Torch_White.png"/>
          <p:cNvPicPr>
            <a:picLocks noChangeAspect="1"/>
          </p:cNvPicPr>
          <p:nvPr/>
        </p:nvPicPr>
        <p:blipFill rotWithShape="1">
          <a:blip r:embed="rId4" cstate="screen">
            <a:extLst>
              <a:ext uri="{28A0092B-C50C-407E-A947-70E740481C1C}">
                <a14:useLocalDpi xmlns:a14="http://schemas.microsoft.com/office/drawing/2010/main"/>
              </a:ext>
            </a:extLst>
          </a:blip>
          <a:srcRect r="80057"/>
          <a:stretch/>
        </p:blipFill>
        <p:spPr>
          <a:xfrm>
            <a:off x="3494970" y="5754511"/>
            <a:ext cx="545535" cy="874498"/>
          </a:xfrm>
          <a:prstGeom prst="rect">
            <a:avLst/>
          </a:prstGeom>
        </p:spPr>
      </p:pic>
      <p:pic>
        <p:nvPicPr>
          <p:cNvPr id="21"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85114" y="5781990"/>
            <a:ext cx="2022701" cy="7680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21"/>
          <p:cNvSpPr/>
          <p:nvPr/>
        </p:nvSpPr>
        <p:spPr>
          <a:xfrm>
            <a:off x="9473373" y="6260299"/>
            <a:ext cx="2966528" cy="338550"/>
          </a:xfrm>
          <a:prstGeom prst="rect">
            <a:avLst/>
          </a:prstGeom>
        </p:spPr>
        <p:txBody>
          <a:bodyPr wrap="square" lIns="91414" tIns="45718" rIns="91414" bIns="4571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smtClean="0">
                <a:ln w="3175">
                  <a:noFill/>
                </a:ln>
                <a:solidFill>
                  <a:schemeClr val="bg1"/>
                </a:solidFill>
                <a:effectLst/>
                <a:uLnTx/>
                <a:uFillTx/>
                <a:latin typeface="Helvetica Regular" charset="0"/>
                <a:cs typeface="Helvetica Regular" charset="0"/>
              </a:rPr>
              <a:t>GREENSBORO, NC</a:t>
            </a:r>
          </a:p>
        </p:txBody>
      </p:sp>
      <p:sp>
        <p:nvSpPr>
          <p:cNvPr id="2" name="Rectangle 1"/>
          <p:cNvSpPr/>
          <p:nvPr/>
        </p:nvSpPr>
        <p:spPr>
          <a:xfrm>
            <a:off x="-3886" y="4684782"/>
            <a:ext cx="12212819" cy="989009"/>
          </a:xfrm>
          <a:prstGeom prst="rect">
            <a:avLst/>
          </a:prstGeom>
          <a:solidFill>
            <a:srgbClr val="0FB7FF">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 name="TextBox 2"/>
          <p:cNvSpPr txBox="1"/>
          <p:nvPr/>
        </p:nvSpPr>
        <p:spPr>
          <a:xfrm>
            <a:off x="609601" y="4762148"/>
            <a:ext cx="10965644" cy="830997"/>
          </a:xfrm>
          <a:prstGeom prst="rect">
            <a:avLst/>
          </a:prstGeom>
          <a:noFill/>
        </p:spPr>
        <p:txBody>
          <a:bodyPr wrap="square" rtlCol="0">
            <a:spAutoFit/>
          </a:bodyPr>
          <a:lstStyle/>
          <a:p>
            <a:pPr algn="ctr"/>
            <a:r>
              <a:rPr lang="en-US" sz="2400" dirty="0" smtClean="0">
                <a:solidFill>
                  <a:schemeClr val="bg1"/>
                </a:solidFill>
                <a:latin typeface="Helvetica Regular" charset="0"/>
                <a:cs typeface="Helvetica Regular" charset="0"/>
              </a:rPr>
              <a:t>A GLOBAL PRODUCT BROKERAGE AND INTERNET MARKETING </a:t>
            </a:r>
            <a:br>
              <a:rPr lang="en-US" sz="2400" dirty="0" smtClean="0">
                <a:solidFill>
                  <a:schemeClr val="bg1"/>
                </a:solidFill>
                <a:latin typeface="Helvetica Regular" charset="0"/>
                <a:cs typeface="Helvetica Regular" charset="0"/>
              </a:rPr>
            </a:br>
            <a:r>
              <a:rPr lang="en-US" sz="2400" dirty="0" smtClean="0">
                <a:solidFill>
                  <a:schemeClr val="bg1"/>
                </a:solidFill>
                <a:latin typeface="Helvetica Regular" charset="0"/>
                <a:cs typeface="Helvetica Regular" charset="0"/>
              </a:rPr>
              <a:t>COMPANY THAT SPECIALIZES IN ONE-TO-ONE MARKETING</a:t>
            </a:r>
            <a:endParaRPr lang="en-US" sz="2200" baseline="30000" dirty="0">
              <a:solidFill>
                <a:schemeClr val="bg1"/>
              </a:solidFill>
              <a:latin typeface="Helvetica Regular" charset="0"/>
              <a:cs typeface="Helvetica Regular" charset="0"/>
            </a:endParaRPr>
          </a:p>
        </p:txBody>
      </p:sp>
      <p:sp>
        <p:nvSpPr>
          <p:cNvPr id="10" name="TextBox 9"/>
          <p:cNvSpPr txBox="1"/>
          <p:nvPr/>
        </p:nvSpPr>
        <p:spPr>
          <a:xfrm>
            <a:off x="3630323" y="5842872"/>
            <a:ext cx="3126615" cy="646331"/>
          </a:xfrm>
          <a:prstGeom prst="rect">
            <a:avLst/>
          </a:prstGeom>
          <a:noFill/>
          <a:ln>
            <a:noFill/>
          </a:ln>
        </p:spPr>
        <p:txBody>
          <a:bodyPr wrap="square" rtlCol="0">
            <a:spAutoFit/>
          </a:bodyPr>
          <a:lstStyle/>
          <a:p>
            <a:pPr algn="ctr"/>
            <a:r>
              <a:rPr lang="en-US" sz="1200" b="1" dirty="0" smtClean="0">
                <a:solidFill>
                  <a:schemeClr val="bg1"/>
                </a:solidFill>
                <a:latin typeface="Helvetica" charset="0"/>
                <a:ea typeface="Helvetica" charset="0"/>
                <a:cs typeface="Helvetica" charset="0"/>
              </a:rPr>
              <a:t>2013 Torch Award Winner</a:t>
            </a:r>
          </a:p>
          <a:p>
            <a:pPr algn="ctr"/>
            <a:r>
              <a:rPr lang="en-US" sz="1200" b="1" dirty="0" smtClean="0">
                <a:solidFill>
                  <a:schemeClr val="bg1"/>
                </a:solidFill>
                <a:latin typeface="Helvetica" charset="0"/>
                <a:ea typeface="Helvetica" charset="0"/>
                <a:cs typeface="Helvetica" charset="0"/>
              </a:rPr>
              <a:t>Trust • Performance • Integrity</a:t>
            </a:r>
          </a:p>
          <a:p>
            <a:pPr algn="ctr"/>
            <a:r>
              <a:rPr lang="en-US" sz="1200" b="1" dirty="0" smtClean="0">
                <a:solidFill>
                  <a:schemeClr val="bg1"/>
                </a:solidFill>
                <a:latin typeface="Helvetica" charset="0"/>
                <a:ea typeface="Helvetica" charset="0"/>
                <a:cs typeface="Helvetica" charset="0"/>
              </a:rPr>
              <a:t>BBB of Central NC</a:t>
            </a:r>
            <a:endParaRPr lang="en-US" sz="12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971872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5"/>
  <p:tag name="MMPROD_UIDATA" val="&lt;database version=&quot;7.0&quot;&gt;&lt;object type=&quot;1&quot; unique_id=&quot;10001&quot;&gt;&lt;object type=&quot;2&quot; unique_id=&quot;418034&quot;&gt;&lt;object type=&quot;3&quot; unique_id=&quot;418035&quot;&gt;&lt;property id=&quot;20148&quot; value=&quot;5&quot;/&gt;&lt;property id=&quot;20300&quot; value=&quot;Slide 1&quot;/&gt;&lt;property id=&quot;20307&quot; value=&quot;263&quot;/&gt;&lt;/object&gt;&lt;object type=&quot;3&quot; unique_id=&quot;418048&quot;&gt;&lt;property id=&quot;20148&quot; value=&quot;5&quot;/&gt;&lt;property id=&quot;20300&quot; value=&quot;Slide 96&quot;/&gt;&lt;property id=&quot;20307&quot; value=&quot;276&quot;/&gt;&lt;/object&gt;&lt;object type=&quot;3&quot; unique_id=&quot;418049&quot;&gt;&lt;property id=&quot;20148&quot; value=&quot;5&quot;/&gt;&lt;property id=&quot;20300&quot; value=&quot;Slide 99&quot;/&gt;&lt;property id=&quot;20307&quot; value=&quot;278&quot;/&gt;&lt;/object&gt;&lt;object type=&quot;3&quot; unique_id=&quot;418050&quot;&gt;&lt;property id=&quot;20148&quot; value=&quot;5&quot;/&gt;&lt;property id=&quot;20300&quot; value=&quot;Slide 100&quot;/&gt;&lt;property id=&quot;20307&quot; value=&quot;279&quot;/&gt;&lt;/object&gt;&lt;object type=&quot;3&quot; unique_id=&quot;418052&quot;&gt;&lt;property id=&quot;20148&quot; value=&quot;5&quot;/&gt;&lt;property id=&quot;20300&quot; value=&quot;Slide 101&quot;/&gt;&lt;property id=&quot;20307&quot; value=&quot;281&quot;/&gt;&lt;/object&gt;&lt;object type=&quot;3&quot; unique_id=&quot;418053&quot;&gt;&lt;property id=&quot;20148&quot; value=&quot;5&quot;/&gt;&lt;property id=&quot;20300&quot; value=&quot;Slide 102&quot;/&gt;&lt;property id=&quot;20307&quot; value=&quot;282&quot;/&gt;&lt;/object&gt;&lt;object type=&quot;3&quot; unique_id=&quot;418054&quot;&gt;&lt;property id=&quot;20148&quot; value=&quot;5&quot;/&gt;&lt;property id=&quot;20300&quot; value=&quot;Slide 103&quot;/&gt;&lt;property id=&quot;20307&quot; value=&quot;283&quot;/&gt;&lt;/object&gt;&lt;object type=&quot;3&quot; unique_id=&quot;418055&quot;&gt;&lt;property id=&quot;20148&quot; value=&quot;5&quot;/&gt;&lt;property id=&quot;20300&quot; value=&quot;Slide 104&quot;/&gt;&lt;property id=&quot;20307&quot; value=&quot;284&quot;/&gt;&lt;/object&gt;&lt;object type=&quot;3&quot; unique_id=&quot;418057&quot;&gt;&lt;property id=&quot;20148&quot; value=&quot;5&quot;/&gt;&lt;property id=&quot;20300&quot; value=&quot;Slide 106&quot;/&gt;&lt;property id=&quot;20307&quot; value=&quot;286&quot;/&gt;&lt;/object&gt;&lt;object type=&quot;3&quot; unique_id=&quot;418061&quot;&gt;&lt;property id=&quot;20148&quot; value=&quot;5&quot;/&gt;&lt;property id=&quot;20300&quot; value=&quot;Slide 88&quot;/&gt;&lt;property id=&quot;20307&quot; value=&quot;289&quot;/&gt;&lt;/object&gt;&lt;object type=&quot;3&quot; unique_id=&quot;418062&quot;&gt;&lt;property id=&quot;20148&quot; value=&quot;5&quot;/&gt;&lt;property id=&quot;20300&quot; value=&quot;Slide 95&quot;/&gt;&lt;property id=&quot;20307&quot; value=&quot;290&quot;/&gt;&lt;/object&gt;&lt;object type=&quot;3&quot; unique_id=&quot;418063&quot;&gt;&lt;property id=&quot;20148&quot; value=&quot;5&quot;/&gt;&lt;property id=&quot;20300&quot; value=&quot;Slide 89&quot;/&gt;&lt;property id=&quot;20307&quot; value=&quot;292&quot;/&gt;&lt;/object&gt;&lt;object type=&quot;3&quot; unique_id=&quot;418070&quot;&gt;&lt;property id=&quot;20148&quot; value=&quot;5&quot;/&gt;&lt;property id=&quot;20300&quot; value=&quot;Slide 55&quot;/&gt;&lt;property id=&quot;20307&quot; value=&quot;301&quot;/&gt;&lt;/object&gt;&lt;object type=&quot;3&quot; unique_id=&quot;418071&quot;&gt;&lt;property id=&quot;20148&quot; value=&quot;5&quot;/&gt;&lt;property id=&quot;20300&quot; value=&quot;Slide 56&quot;/&gt;&lt;property id=&quot;20307&quot; value=&quot;304&quot;/&gt;&lt;/object&gt;&lt;object type=&quot;3&quot; unique_id=&quot;418075&quot;&gt;&lt;property id=&quot;20148&quot; value=&quot;5&quot;/&gt;&lt;property id=&quot;20300&quot; value=&quot;Slide 64&quot;/&gt;&lt;property id=&quot;20307&quot; value=&quot;307&quot;/&gt;&lt;/object&gt;&lt;object type=&quot;3&quot; unique_id=&quot;418149&quot;&gt;&lt;property id=&quot;20148&quot; value=&quot;5&quot;/&gt;&lt;property id=&quot;20300&quot; value=&quot;Slide 5&quot;/&gt;&lt;property id=&quot;20307&quot; value=&quot;330&quot;/&gt;&lt;/object&gt;&lt;object type=&quot;3&quot; unique_id=&quot;418154&quot;&gt;&lt;property id=&quot;20148&quot; value=&quot;5&quot;/&gt;&lt;property id=&quot;20300&quot; value=&quot;Slide 38&quot;/&gt;&lt;property id=&quot;20307&quot; value=&quot;335&quot;/&gt;&lt;/object&gt;&lt;object type=&quot;3&quot; unique_id=&quot;418155&quot;&gt;&lt;property id=&quot;20148&quot; value=&quot;5&quot;/&gt;&lt;property id=&quot;20300&quot; value=&quot;Slide 39&quot;/&gt;&lt;property id=&quot;20307&quot; value=&quot;336&quot;/&gt;&lt;/object&gt;&lt;object type=&quot;3&quot; unique_id=&quot;418156&quot;&gt;&lt;property id=&quot;20148&quot; value=&quot;5&quot;/&gt;&lt;property id=&quot;20300&quot; value=&quot;Slide 40&quot;/&gt;&lt;property id=&quot;20307&quot; value=&quot;337&quot;/&gt;&lt;/object&gt;&lt;object type=&quot;3&quot; unique_id=&quot;418157&quot;&gt;&lt;property id=&quot;20148&quot; value=&quot;5&quot;/&gt;&lt;property id=&quot;20300&quot; value=&quot;Slide 41&quot;/&gt;&lt;property id=&quot;20307&quot; value=&quot;338&quot;/&gt;&lt;/object&gt;&lt;object type=&quot;3&quot; unique_id=&quot;418158&quot;&gt;&lt;property id=&quot;20148&quot; value=&quot;5&quot;/&gt;&lt;property id=&quot;20300&quot; value=&quot;Slide 42&quot;/&gt;&lt;property id=&quot;20307&quot; value=&quot;339&quot;/&gt;&lt;/object&gt;&lt;object type=&quot;3&quot; unique_id=&quot;418159&quot;&gt;&lt;property id=&quot;20148&quot; value=&quot;5&quot;/&gt;&lt;property id=&quot;20300&quot; value=&quot;Slide 43&quot;/&gt;&lt;property id=&quot;20307&quot; value=&quot;340&quot;/&gt;&lt;/object&gt;&lt;object type=&quot;3&quot; unique_id=&quot;418160&quot;&gt;&lt;property id=&quot;20148&quot; value=&quot;5&quot;/&gt;&lt;property id=&quot;20300&quot; value=&quot;Slide 44&quot;/&gt;&lt;property id=&quot;20307&quot; value=&quot;341&quot;/&gt;&lt;/object&gt;&lt;object type=&quot;3&quot; unique_id=&quot;418284&quot;&gt;&lt;property id=&quot;20148&quot; value=&quot;5&quot;/&gt;&lt;property id=&quot;20300&quot; value=&quot;Slide 4&quot;/&gt;&lt;property id=&quot;20307&quot; value=&quot;347&quot;/&gt;&lt;/object&gt;&lt;object type=&quot;3&quot; unique_id=&quot;418436&quot;&gt;&lt;property id=&quot;20148&quot; value=&quot;5&quot;/&gt;&lt;property id=&quot;20300&quot; value=&quot;Slide 54&quot;/&gt;&lt;property id=&quot;20307&quot; value=&quot;356&quot;/&gt;&lt;/object&gt;&lt;object type=&quot;3&quot; unique_id=&quot;419109&quot;&gt;&lt;property id=&quot;20148&quot; value=&quot;5&quot;/&gt;&lt;property id=&quot;20300&quot; value=&quot;Slide 98&quot;/&gt;&lt;property id=&quot;20307&quot; value=&quot;358&quot;/&gt;&lt;/object&gt;&lt;object type=&quot;3&quot; unique_id=&quot;419110&quot;&gt;&lt;property id=&quot;20148&quot; value=&quot;5&quot;/&gt;&lt;property id=&quot;20300&quot; value=&quot;Slide 105&quot;/&gt;&lt;property id=&quot;20307&quot; value=&quot;359&quot;/&gt;&lt;/object&gt;&lt;object type=&quot;3&quot; unique_id=&quot;419111&quot;&gt;&lt;property id=&quot;20148&quot; value=&quot;5&quot;/&gt;&lt;property id=&quot;20300&quot; value=&quot;Slide 107&quot;/&gt;&lt;property id=&quot;20307&quot; value=&quot;360&quot;/&gt;&lt;/object&gt;&lt;object type=&quot;3&quot; unique_id=&quot;420906&quot;&gt;&lt;property id=&quot;20148&quot; value=&quot;5&quot;/&gt;&lt;property id=&quot;20300&quot; value=&quot;Slide 2&quot;/&gt;&lt;property id=&quot;20307&quot; value=&quot;431&quot;/&gt;&lt;/object&gt;&lt;object type=&quot;3&quot; unique_id=&quot;420907&quot;&gt;&lt;property id=&quot;20148&quot; value=&quot;5&quot;/&gt;&lt;property id=&quot;20300&quot; value=&quot;Slide 3&quot;/&gt;&lt;property id=&quot;20307&quot; value=&quot;432&quot;/&gt;&lt;/object&gt;&lt;object type=&quot;3&quot; unique_id=&quot;420908&quot;&gt;&lt;property id=&quot;20148&quot; value=&quot;5&quot;/&gt;&lt;property id=&quot;20300&quot; value=&quot;Slide 6&quot;/&gt;&lt;property id=&quot;20307&quot; value=&quot;379&quot;/&gt;&lt;/object&gt;&lt;object type=&quot;3&quot; unique_id=&quot;420909&quot;&gt;&lt;property id=&quot;20148&quot; value=&quot;5&quot;/&gt;&lt;property id=&quot;20300&quot; value=&quot;Slide 7&quot;/&gt;&lt;property id=&quot;20307&quot; value=&quot;421&quot;/&gt;&lt;/object&gt;&lt;object type=&quot;3&quot; unique_id=&quot;420910&quot;&gt;&lt;property id=&quot;20148&quot; value=&quot;5&quot;/&gt;&lt;property id=&quot;20300&quot; value=&quot;Slide 8&quot;/&gt;&lt;property id=&quot;20307&quot; value=&quot;400&quot;/&gt;&lt;/object&gt;&lt;object type=&quot;3&quot; unique_id=&quot;420911&quot;&gt;&lt;property id=&quot;20148&quot; value=&quot;5&quot;/&gt;&lt;property id=&quot;20300&quot; value=&quot;Slide 9&quot;/&gt;&lt;property id=&quot;20307&quot; value=&quot;416&quot;/&gt;&lt;/object&gt;&lt;object type=&quot;3&quot; unique_id=&quot;420912&quot;&gt;&lt;property id=&quot;20148&quot; value=&quot;5&quot;/&gt;&lt;property id=&quot;20300&quot; value=&quot;Slide 10&quot;/&gt;&lt;property id=&quot;20307&quot; value=&quot;417&quot;/&gt;&lt;/object&gt;&lt;object type=&quot;3&quot; unique_id=&quot;420913&quot;&gt;&lt;property id=&quot;20148&quot; value=&quot;5&quot;/&gt;&lt;property id=&quot;20300&quot; value=&quot;Slide 11&quot;/&gt;&lt;property id=&quot;20307&quot; value=&quot;418&quot;/&gt;&lt;/object&gt;&lt;object type=&quot;3&quot; unique_id=&quot;420914&quot;&gt;&lt;property id=&quot;20148&quot; value=&quot;5&quot;/&gt;&lt;property id=&quot;20300&quot; value=&quot;Slide 12&quot;/&gt;&lt;property id=&quot;20307&quot; value=&quot;430&quot;/&gt;&lt;/object&gt;&lt;object type=&quot;3&quot; unique_id=&quot;420915&quot;&gt;&lt;property id=&quot;20148&quot; value=&quot;5&quot;/&gt;&lt;property id=&quot;20300&quot; value=&quot;Slide 13&quot;/&gt;&lt;property id=&quot;20307&quot; value=&quot;419&quot;/&gt;&lt;/object&gt;&lt;object type=&quot;3&quot; unique_id=&quot;420916&quot;&gt;&lt;property id=&quot;20148&quot; value=&quot;5&quot;/&gt;&lt;property id=&quot;20300&quot; value=&quot;Slide 14&quot;/&gt;&lt;property id=&quot;20307&quot; value=&quot;405&quot;/&gt;&lt;/object&gt;&lt;object type=&quot;3&quot; unique_id=&quot;420917&quot;&gt;&lt;property id=&quot;20148&quot; value=&quot;5&quot;/&gt;&lt;property id=&quot;20300&quot; value=&quot;Slide 15&quot;/&gt;&lt;property id=&quot;20307&quot; value=&quot;406&quot;/&gt;&lt;/object&gt;&lt;object type=&quot;3&quot; unique_id=&quot;420918&quot;&gt;&lt;property id=&quot;20148&quot; value=&quot;5&quot;/&gt;&lt;property id=&quot;20300&quot; value=&quot;Slide 16&quot;/&gt;&lt;property id=&quot;20307&quot; value=&quot;407&quot;/&gt;&lt;/object&gt;&lt;object type=&quot;3&quot; unique_id=&quot;420919&quot;&gt;&lt;property id=&quot;20148&quot; value=&quot;5&quot;/&gt;&lt;property id=&quot;20300&quot; value=&quot;Slide 17&quot;/&gt;&lt;property id=&quot;20307&quot; value=&quot;408&quot;/&gt;&lt;/object&gt;&lt;object type=&quot;3&quot; unique_id=&quot;420920&quot;&gt;&lt;property id=&quot;20148&quot; value=&quot;5&quot;/&gt;&lt;property id=&quot;20300&quot; value=&quot;Slide 18&quot;/&gt;&lt;property id=&quot;20307&quot; value=&quot;409&quot;/&gt;&lt;/object&gt;&lt;object type=&quot;3&quot; unique_id=&quot;420921&quot;&gt;&lt;property id=&quot;20148&quot; value=&quot;5&quot;/&gt;&lt;property id=&quot;20300&quot; value=&quot;Slide 19&quot;/&gt;&lt;property id=&quot;20307&quot; value=&quot;410&quot;/&gt;&lt;/object&gt;&lt;object type=&quot;3&quot; unique_id=&quot;420922&quot;&gt;&lt;property id=&quot;20148&quot; value=&quot;5&quot;/&gt;&lt;property id=&quot;20300&quot; value=&quot;Slide 20&quot;/&gt;&lt;property id=&quot;20307&quot; value=&quot;411&quot;/&gt;&lt;/object&gt;&lt;object type=&quot;3&quot; unique_id=&quot;420923&quot;&gt;&lt;property id=&quot;20148&quot; value=&quot;5&quot;/&gt;&lt;property id=&quot;20300&quot; value=&quot;Slide 21&quot;/&gt;&lt;property id=&quot;20307&quot; value=&quot;412&quot;/&gt;&lt;/object&gt;&lt;object type=&quot;3&quot; unique_id=&quot;420924&quot;&gt;&lt;property id=&quot;20148&quot; value=&quot;5&quot;/&gt;&lt;property id=&quot;20300&quot; value=&quot;Slide 22&quot;/&gt;&lt;property id=&quot;20307&quot; value=&quot;413&quot;/&gt;&lt;/object&gt;&lt;object type=&quot;3&quot; unique_id=&quot;420925&quot;&gt;&lt;property id=&quot;20148&quot; value=&quot;5&quot;/&gt;&lt;property id=&quot;20300&quot; value=&quot;Slide 23&quot;/&gt;&lt;property id=&quot;20307&quot; value=&quot;414&quot;/&gt;&lt;/object&gt;&lt;object type=&quot;3&quot; unique_id=&quot;420926&quot;&gt;&lt;property id=&quot;20148&quot; value=&quot;5&quot;/&gt;&lt;property id=&quot;20300&quot; value=&quot;Slide 24&quot;/&gt;&lt;property id=&quot;20307&quot; value=&quot;415&quot;/&gt;&lt;/object&gt;&lt;object type=&quot;3&quot; unique_id=&quot;420927&quot;&gt;&lt;property id=&quot;20148&quot; value=&quot;5&quot;/&gt;&lt;property id=&quot;20300&quot; value=&quot;Slide 25&quot;/&gt;&lt;property id=&quot;20307&quot; value=&quot;376&quot;/&gt;&lt;/object&gt;&lt;object type=&quot;3&quot; unique_id=&quot;420928&quot;&gt;&lt;property id=&quot;20148&quot; value=&quot;5&quot;/&gt;&lt;property id=&quot;20300&quot; value=&quot;Slide 26&quot;/&gt;&lt;property id=&quot;20307&quot; value=&quot;433&quot;/&gt;&lt;/object&gt;&lt;object type=&quot;3&quot; unique_id=&quot;420929&quot;&gt;&lt;property id=&quot;20148&quot; value=&quot;5&quot;/&gt;&lt;property id=&quot;20300&quot; value=&quot;Slide 27&quot;/&gt;&lt;property id=&quot;20307&quot; value=&quot;434&quot;/&gt;&lt;/object&gt;&lt;object type=&quot;3&quot; unique_id=&quot;420930&quot;&gt;&lt;property id=&quot;20148&quot; value=&quot;5&quot;/&gt;&lt;property id=&quot;20300&quot; value=&quot;Slide 28&quot;/&gt;&lt;property id=&quot;20307&quot; value=&quot;435&quot;/&gt;&lt;/object&gt;&lt;object type=&quot;3&quot; unique_id=&quot;420931&quot;&gt;&lt;property id=&quot;20148&quot; value=&quot;5&quot;/&gt;&lt;property id=&quot;20300&quot; value=&quot;Slide 29&quot;/&gt;&lt;property id=&quot;20307&quot; value=&quot;436&quot;/&gt;&lt;/object&gt;&lt;object type=&quot;3&quot; unique_id=&quot;420932&quot;&gt;&lt;property id=&quot;20148&quot; value=&quot;5&quot;/&gt;&lt;property id=&quot;20300&quot; value=&quot;Slide 30&quot;/&gt;&lt;property id=&quot;20307&quot; value=&quot;437&quot;/&gt;&lt;/object&gt;&lt;object type=&quot;3&quot; unique_id=&quot;420933&quot;&gt;&lt;property id=&quot;20148&quot; value=&quot;5&quot;/&gt;&lt;property id=&quot;20300&quot; value=&quot;Slide 31&quot;/&gt;&lt;property id=&quot;20307&quot; value=&quot;438&quot;/&gt;&lt;/object&gt;&lt;object type=&quot;3&quot; unique_id=&quot;420934&quot;&gt;&lt;property id=&quot;20148&quot; value=&quot;5&quot;/&gt;&lt;property id=&quot;20300&quot; value=&quot;Slide 32&quot;/&gt;&lt;property id=&quot;20307&quot; value=&quot;439&quot;/&gt;&lt;/object&gt;&lt;object type=&quot;3&quot; unique_id=&quot;420935&quot;&gt;&lt;property id=&quot;20148&quot; value=&quot;5&quot;/&gt;&lt;property id=&quot;20300&quot; value=&quot;Slide 33&quot;/&gt;&lt;property id=&quot;20307&quot; value=&quot;440&quot;/&gt;&lt;/object&gt;&lt;object type=&quot;3&quot; unique_id=&quot;420936&quot;&gt;&lt;property id=&quot;20148&quot; value=&quot;5&quot;/&gt;&lt;property id=&quot;20300&quot; value=&quot;Slide 34&quot;/&gt;&lt;property id=&quot;20307&quot; value=&quot;441&quot;/&gt;&lt;/object&gt;&lt;object type=&quot;3&quot; unique_id=&quot;420937&quot;&gt;&lt;property id=&quot;20148&quot; value=&quot;5&quot;/&gt;&lt;property id=&quot;20300&quot; value=&quot;Slide 35&quot;/&gt;&lt;property id=&quot;20307&quot; value=&quot;442&quot;/&gt;&lt;/object&gt;&lt;object type=&quot;3&quot; unique_id=&quot;420938&quot;&gt;&lt;property id=&quot;20148&quot; value=&quot;5&quot;/&gt;&lt;property id=&quot;20300&quot; value=&quot;Slide 36&quot;/&gt;&lt;property id=&quot;20307&quot; value=&quot;443&quot;/&gt;&lt;/object&gt;&lt;object type=&quot;3&quot; unique_id=&quot;420939&quot;&gt;&lt;property id=&quot;20148&quot; value=&quot;5&quot;/&gt;&lt;property id=&quot;20300&quot; value=&quot;Slide 37&quot;/&gt;&lt;property id=&quot;20307&quot; value=&quot;444&quot;/&gt;&lt;/object&gt;&lt;object type=&quot;3&quot; unique_id=&quot;420940&quot;&gt;&lt;property id=&quot;20148&quot; value=&quot;5&quot;/&gt;&lt;property id=&quot;20300&quot; value=&quot;Slide 45&quot;/&gt;&lt;property id=&quot;20307&quot; value=&quot;422&quot;/&gt;&lt;/object&gt;&lt;object type=&quot;3&quot; unique_id=&quot;420941&quot;&gt;&lt;property id=&quot;20148&quot; value=&quot;5&quot;/&gt;&lt;property id=&quot;20300&quot; value=&quot;Slide 46&quot;/&gt;&lt;property id=&quot;20307&quot; value=&quot;423&quot;/&gt;&lt;/object&gt;&lt;object type=&quot;3&quot; unique_id=&quot;420942&quot;&gt;&lt;property id=&quot;20148&quot; value=&quot;5&quot;/&gt;&lt;property id=&quot;20300&quot; value=&quot;Slide 47&quot;/&gt;&lt;property id=&quot;20307&quot; value=&quot;424&quot;/&gt;&lt;/object&gt;&lt;object type=&quot;3&quot; unique_id=&quot;420943&quot;&gt;&lt;property id=&quot;20148&quot; value=&quot;5&quot;/&gt;&lt;property id=&quot;20300&quot; value=&quot;Slide 48&quot;/&gt;&lt;property id=&quot;20307&quot; value=&quot;425&quot;/&gt;&lt;/object&gt;&lt;object type=&quot;3&quot; unique_id=&quot;420944&quot;&gt;&lt;property id=&quot;20148&quot; value=&quot;5&quot;/&gt;&lt;property id=&quot;20300&quot; value=&quot;Slide 49&quot;/&gt;&lt;property id=&quot;20307&quot; value=&quot;426&quot;/&gt;&lt;/object&gt;&lt;object type=&quot;3&quot; unique_id=&quot;420945&quot;&gt;&lt;property id=&quot;20148&quot; value=&quot;5&quot;/&gt;&lt;property id=&quot;20300&quot; value=&quot;Slide 50&quot;/&gt;&lt;property id=&quot;20307&quot; value=&quot;445&quot;/&gt;&lt;/object&gt;&lt;object type=&quot;3&quot; unique_id=&quot;420946&quot;&gt;&lt;property id=&quot;20148&quot; value=&quot;5&quot;/&gt;&lt;property id=&quot;20300&quot; value=&quot;Slide 51&quot;/&gt;&lt;property id=&quot;20307&quot; value=&quot;428&quot;/&gt;&lt;/object&gt;&lt;object type=&quot;3&quot; unique_id=&quot;420947&quot;&gt;&lt;property id=&quot;20148&quot; value=&quot;5&quot;/&gt;&lt;property id=&quot;20300&quot; value=&quot;Slide 52&quot;/&gt;&lt;property id=&quot;20307&quot; value=&quot;429&quot;/&gt;&lt;/object&gt;&lt;object type=&quot;3&quot; unique_id=&quot;420948&quot;&gt;&lt;property id=&quot;20148&quot; value=&quot;5&quot;/&gt;&lt;property id=&quot;20300&quot; value=&quot;Slide 53&quot;/&gt;&lt;property id=&quot;20307&quot; value=&quot;398&quot;/&gt;&lt;/object&gt;&lt;object type=&quot;3&quot; unique_id=&quot;420949&quot;&gt;&lt;property id=&quot;20148&quot; value=&quot;5&quot;/&gt;&lt;property id=&quot;20300&quot; value=&quot;Slide 60&quot;/&gt;&lt;property id=&quot;20307&quot; value=&quot;366&quot;/&gt;&lt;/object&gt;&lt;object type=&quot;3&quot; unique_id=&quot;420951&quot;&gt;&lt;property id=&quot;20148&quot; value=&quot;5&quot;/&gt;&lt;property id=&quot;20300&quot; value=&quot;Slide 62&quot;/&gt;&lt;property id=&quot;20307&quot; value=&quot;447&quot;/&gt;&lt;/object&gt;&lt;object type=&quot;3&quot; unique_id=&quot;420952&quot;&gt;&lt;property id=&quot;20148&quot; value=&quot;5&quot;/&gt;&lt;property id=&quot;20300&quot; value=&quot;Slide 65&quot;/&gt;&lt;property id=&quot;20307&quot; value=&quot;381&quot;/&gt;&lt;/object&gt;&lt;object type=&quot;3&quot; unique_id=&quot;420953&quot;&gt;&lt;property id=&quot;20148&quot; value=&quot;5&quot;/&gt;&lt;property id=&quot;20300&quot; value=&quot;Slide 66&quot;/&gt;&lt;property id=&quot;20307&quot; value=&quot;448&quot;/&gt;&lt;/object&gt;&lt;object type=&quot;3&quot; unique_id=&quot;420954&quot;&gt;&lt;property id=&quot;20148&quot; value=&quot;5&quot;/&gt;&lt;property id=&quot;20300&quot; value=&quot;Slide 67&quot;/&gt;&lt;property id=&quot;20307&quot; value=&quot;374&quot;/&gt;&lt;/object&gt;&lt;object type=&quot;3&quot; unique_id=&quot;420955&quot;&gt;&lt;property id=&quot;20148&quot; value=&quot;5&quot;/&gt;&lt;property id=&quot;20300&quot; value=&quot;Slide 68&quot;/&gt;&lt;property id=&quot;20307&quot; value=&quot;378&quot;/&gt;&lt;/object&gt;&lt;object type=&quot;3&quot; unique_id=&quot;420956&quot;&gt;&lt;property id=&quot;20148&quot; value=&quot;5&quot;/&gt;&lt;property id=&quot;20300&quot; value=&quot;Slide 69&quot;/&gt;&lt;property id=&quot;20307&quot; value=&quot;380&quot;/&gt;&lt;/object&gt;&lt;object type=&quot;3&quot; unique_id=&quot;420957&quot;&gt;&lt;property id=&quot;20148&quot; value=&quot;5&quot;/&gt;&lt;property id=&quot;20300&quot; value=&quot;Slide 70&quot;/&gt;&lt;property id=&quot;20307&quot; value=&quot;449&quot;/&gt;&lt;/object&gt;&lt;object type=&quot;3&quot; unique_id=&quot;420958&quot;&gt;&lt;property id=&quot;20148&quot; value=&quot;5&quot;/&gt;&lt;property id=&quot;20300&quot; value=&quot;Slide 71&quot;/&gt;&lt;property id=&quot;20307&quot; value=&quot;450&quot;/&gt;&lt;/object&gt;&lt;object type=&quot;3&quot; unique_id=&quot;420959&quot;&gt;&lt;property id=&quot;20148&quot; value=&quot;5&quot;/&gt;&lt;property id=&quot;20300&quot; value=&quot;Slide 72&quot;/&gt;&lt;property id=&quot;20307&quot; value=&quot;451&quot;/&gt;&lt;/object&gt;&lt;object type=&quot;3&quot; unique_id=&quot;420960&quot;&gt;&lt;property id=&quot;20148&quot; value=&quot;5&quot;/&gt;&lt;property id=&quot;20300&quot; value=&quot;Slide 73&quot;/&gt;&lt;property id=&quot;20307&quot; value=&quot;452&quot;/&gt;&lt;/object&gt;&lt;object type=&quot;3&quot; unique_id=&quot;420961&quot;&gt;&lt;property id=&quot;20148&quot; value=&quot;5&quot;/&gt;&lt;property id=&quot;20300&quot; value=&quot;Slide 74&quot;/&gt;&lt;property id=&quot;20307&quot; value=&quot;453&quot;/&gt;&lt;/object&gt;&lt;object type=&quot;3&quot; unique_id=&quot;420962&quot;&gt;&lt;property id=&quot;20148&quot; value=&quot;5&quot;/&gt;&lt;property id=&quot;20300&quot; value=&quot;Slide 75&quot;/&gt;&lt;property id=&quot;20307&quot; value=&quot;454&quot;/&gt;&lt;/object&gt;&lt;object type=&quot;3&quot; unique_id=&quot;420963&quot;&gt;&lt;property id=&quot;20148&quot; value=&quot;5&quot;/&gt;&lt;property id=&quot;20300&quot; value=&quot;Slide 76&quot;/&gt;&lt;property id=&quot;20307&quot; value=&quot;455&quot;/&gt;&lt;/object&gt;&lt;object type=&quot;3&quot; unique_id=&quot;420964&quot;&gt;&lt;property id=&quot;20148&quot; value=&quot;5&quot;/&gt;&lt;property id=&quot;20300&quot; value=&quot;Slide 77&quot;/&gt;&lt;property id=&quot;20307&quot; value=&quot;456&quot;/&gt;&lt;/object&gt;&lt;object type=&quot;3&quot; unique_id=&quot;420965&quot;&gt;&lt;property id=&quot;20148&quot; value=&quot;5&quot;/&gt;&lt;property id=&quot;20300&quot; value=&quot;Slide 78&quot;/&gt;&lt;property id=&quot;20307&quot; value=&quot;457&quot;/&gt;&lt;/object&gt;&lt;object type=&quot;3&quot; unique_id=&quot;420966&quot;&gt;&lt;property id=&quot;20148&quot; value=&quot;5&quot;/&gt;&lt;property id=&quot;20300&quot; value=&quot;Slide 79&quot;/&gt;&lt;property id=&quot;20307&quot; value=&quot;458&quot;/&gt;&lt;/object&gt;&lt;object type=&quot;3&quot; unique_id=&quot;420967&quot;&gt;&lt;property id=&quot;20148&quot; value=&quot;5&quot;/&gt;&lt;property id=&quot;20300&quot; value=&quot;Slide 80&quot;/&gt;&lt;property id=&quot;20307&quot; value=&quot;459&quot;/&gt;&lt;/object&gt;&lt;object type=&quot;3&quot; unique_id=&quot;420968&quot;&gt;&lt;property id=&quot;20148&quot; value=&quot;5&quot;/&gt;&lt;property id=&quot;20300&quot; value=&quot;Slide 81&quot;/&gt;&lt;property id=&quot;20307&quot; value=&quot;460&quot;/&gt;&lt;/object&gt;&lt;object type=&quot;3&quot; unique_id=&quot;420969&quot;&gt;&lt;property id=&quot;20148&quot; value=&quot;5&quot;/&gt;&lt;property id=&quot;20300&quot; value=&quot;Slide 82&quot;/&gt;&lt;property id=&quot;20307&quot; value=&quot;461&quot;/&gt;&lt;/object&gt;&lt;object type=&quot;3&quot; unique_id=&quot;420970&quot;&gt;&lt;property id=&quot;20148&quot; value=&quot;5&quot;/&gt;&lt;property id=&quot;20300&quot; value=&quot;Slide 83&quot;/&gt;&lt;property id=&quot;20307&quot; value=&quot;462&quot;/&gt;&lt;/object&gt;&lt;object type=&quot;3&quot; unique_id=&quot;420971&quot;&gt;&lt;property id=&quot;20148&quot; value=&quot;5&quot;/&gt;&lt;property id=&quot;20300&quot; value=&quot;Slide 84&quot;/&gt;&lt;property id=&quot;20307&quot; value=&quot;463&quot;/&gt;&lt;/object&gt;&lt;object type=&quot;3&quot; unique_id=&quot;420972&quot;&gt;&lt;property id=&quot;20148&quot; value=&quot;5&quot;/&gt;&lt;property id=&quot;20300&quot; value=&quot;Slide 85&quot;/&gt;&lt;property id=&quot;20307&quot; value=&quot;464&quot;/&gt;&lt;/object&gt;&lt;object type=&quot;3&quot; unique_id=&quot;420973&quot;&gt;&lt;property id=&quot;20148&quot; value=&quot;5&quot;/&gt;&lt;property id=&quot;20300&quot; value=&quot;Slide 86&quot;/&gt;&lt;property id=&quot;20307&quot; value=&quot;465&quot;/&gt;&lt;/object&gt;&lt;object type=&quot;3&quot; unique_id=&quot;420974&quot;&gt;&lt;property id=&quot;20148&quot; value=&quot;5&quot;/&gt;&lt;property id=&quot;20300&quot; value=&quot;Slide 87&quot;/&gt;&lt;property id=&quot;20307&quot; value=&quot;466&quot;/&gt;&lt;/object&gt;&lt;object type=&quot;3&quot; unique_id=&quot;420975&quot;&gt;&lt;property id=&quot;20148&quot; value=&quot;5&quot;/&gt;&lt;property id=&quot;20300&quot; value=&quot;Slide 90&quot;/&gt;&lt;property id=&quot;20307&quot; value=&quot;385&quot;/&gt;&lt;/object&gt;&lt;object type=&quot;3&quot; unique_id=&quot;420976&quot;&gt;&lt;property id=&quot;20148&quot; value=&quot;5&quot;/&gt;&lt;property id=&quot;20300&quot; value=&quot;Slide 91&quot;/&gt;&lt;property id=&quot;20307&quot; value=&quot;386&quot;/&gt;&lt;/object&gt;&lt;object type=&quot;3&quot; unique_id=&quot;420977&quot;&gt;&lt;property id=&quot;20148&quot; value=&quot;5&quot;/&gt;&lt;property id=&quot;20300&quot; value=&quot;Slide 92&quot;/&gt;&lt;property id=&quot;20307&quot; value=&quot;392&quot;/&gt;&lt;/object&gt;&lt;object type=&quot;3&quot; unique_id=&quot;420978&quot;&gt;&lt;property id=&quot;20148&quot; value=&quot;5&quot;/&gt;&lt;property id=&quot;20300&quot; value=&quot;Slide 93&quot;/&gt;&lt;property id=&quot;20307&quot; value=&quot;393&quot;/&gt;&lt;/object&gt;&lt;object type=&quot;3&quot; unique_id=&quot;420979&quot;&gt;&lt;property id=&quot;20148&quot; value=&quot;5&quot;/&gt;&lt;property id=&quot;20300&quot; value=&quot;Slide 94&quot;/&gt;&lt;property id=&quot;20307&quot; value=&quot;387&quot;/&gt;&lt;/object&gt;&lt;object type=&quot;3&quot; unique_id=&quot;420980&quot;&gt;&lt;property id=&quot;20148&quot; value=&quot;5&quot;/&gt;&lt;property id=&quot;20300&quot; value=&quot;Slide 97&quot;/&gt;&lt;property id=&quot;20307&quot; value=&quot;391&quot;/&gt;&lt;/object&gt;&lt;object type=&quot;3&quot; unique_id=&quot;420981&quot;&gt;&lt;property id=&quot;20148&quot; value=&quot;5&quot;/&gt;&lt;property id=&quot;20300&quot; value=&quot;Slide 108&quot;/&gt;&lt;property id=&quot;20307&quot; value=&quot;370&quot;/&gt;&lt;/object&gt;&lt;object type=&quot;3&quot; unique_id=&quot;420982&quot;&gt;&lt;property id=&quot;20148&quot; value=&quot;5&quot;/&gt;&lt;property id=&quot;20300&quot; value=&quot;Slide 109&quot;/&gt;&lt;property id=&quot;20307&quot; value=&quot;388&quot;/&gt;&lt;/object&gt;&lt;object type=&quot;3&quot; unique_id=&quot;422025&quot;&gt;&lt;property id=&quot;20148&quot; value=&quot;5&quot;/&gt;&lt;property id=&quot;20300&quot; value=&quot;Slide 57&quot;/&gt;&lt;property id=&quot;20307&quot; value=&quot;467&quot;/&gt;&lt;/object&gt;&lt;object type=&quot;3&quot; unique_id=&quot;422026&quot;&gt;&lt;property id=&quot;20148&quot; value=&quot;5&quot;/&gt;&lt;property id=&quot;20300&quot; value=&quot;Slide 58&quot;/&gt;&lt;property id=&quot;20307&quot; value=&quot;468&quot;/&gt;&lt;/object&gt;&lt;object type=&quot;3&quot; unique_id=&quot;422027&quot;&gt;&lt;property id=&quot;20148&quot; value=&quot;5&quot;/&gt;&lt;property id=&quot;20300&quot; value=&quot;Slide 59&quot;/&gt;&lt;property id=&quot;20307&quot; value=&quot;469&quot;/&gt;&lt;/object&gt;&lt;object type=&quot;3&quot; unique_id=&quot;422028&quot;&gt;&lt;property id=&quot;20148&quot; value=&quot;5&quot;/&gt;&lt;property id=&quot;20300&quot; value=&quot;Slide 61&quot;/&gt;&lt;property id=&quot;20307&quot; value=&quot;470&quot;/&gt;&lt;/object&gt;&lt;object type=&quot;3&quot; unique_id=&quot;422029&quot;&gt;&lt;property id=&quot;20148&quot; value=&quot;5&quot;/&gt;&lt;property id=&quot;20300&quot; value=&quot;Slide 63&quot;/&gt;&lt;property id=&quot;20307&quot; value=&quot;471&quot;/&gt;&lt;/object&gt;&lt;/object&gt;&lt;object type=&quot;8&quot; unique_id=&quot;418148&quot;&gt;&lt;/object&gt;&lt;/object&gt;&lt;/database&gt;"/>
  <p:tag name="SECTOMILLISECCONVERTED"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51559</TotalTime>
  <Words>1517</Words>
  <Application>Microsoft Macintosh PowerPoint</Application>
  <PresentationFormat>Widescreen</PresentationFormat>
  <Paragraphs>346</Paragraphs>
  <Slides>67</Slides>
  <Notes>6</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67</vt:i4>
      </vt:variant>
    </vt:vector>
  </HeadingPairs>
  <TitlesOfParts>
    <vt:vector size="87" baseType="lpstr">
      <vt:lpstr>Calibri</vt:lpstr>
      <vt:lpstr>Helvetica</vt:lpstr>
      <vt:lpstr>Helvetica Light</vt:lpstr>
      <vt:lpstr>Helvetica Regular</vt:lpstr>
      <vt:lpstr>MS PGothic</vt:lpstr>
      <vt:lpstr>Arial</vt:lpstr>
      <vt:lpstr>1_Custom Design</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Farjana Jaman</dc:creator>
  <cp:lastModifiedBy>Billy Layton</cp:lastModifiedBy>
  <cp:revision>923</cp:revision>
  <cp:lastPrinted>2016-03-03T19:38:21Z</cp:lastPrinted>
  <dcterms:created xsi:type="dcterms:W3CDTF">2015-08-16T04:33:39Z</dcterms:created>
  <dcterms:modified xsi:type="dcterms:W3CDTF">2016-08-16T20:34:18Z</dcterms:modified>
</cp:coreProperties>
</file>